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90"/>
  </p:notesMasterIdLst>
  <p:sldIdLst>
    <p:sldId id="283" r:id="rId3"/>
    <p:sldId id="298" r:id="rId4"/>
    <p:sldId id="293" r:id="rId5"/>
    <p:sldId id="294" r:id="rId6"/>
    <p:sldId id="343" r:id="rId7"/>
    <p:sldId id="311" r:id="rId8"/>
    <p:sldId id="340" r:id="rId9"/>
    <p:sldId id="342" r:id="rId10"/>
    <p:sldId id="344" r:id="rId11"/>
    <p:sldId id="345" r:id="rId12"/>
    <p:sldId id="346" r:id="rId13"/>
    <p:sldId id="347" r:id="rId14"/>
    <p:sldId id="348" r:id="rId15"/>
    <p:sldId id="349" r:id="rId16"/>
    <p:sldId id="337" r:id="rId17"/>
    <p:sldId id="350" r:id="rId18"/>
    <p:sldId id="324" r:id="rId19"/>
    <p:sldId id="327" r:id="rId20"/>
    <p:sldId id="355" r:id="rId21"/>
    <p:sldId id="356" r:id="rId22"/>
    <p:sldId id="357" r:id="rId23"/>
    <p:sldId id="326" r:id="rId24"/>
    <p:sldId id="328" r:id="rId25"/>
    <p:sldId id="329" r:id="rId26"/>
    <p:sldId id="330" r:id="rId27"/>
    <p:sldId id="358" r:id="rId28"/>
    <p:sldId id="359" r:id="rId29"/>
    <p:sldId id="360" r:id="rId30"/>
    <p:sldId id="361" r:id="rId31"/>
    <p:sldId id="362" r:id="rId32"/>
    <p:sldId id="364" r:id="rId33"/>
    <p:sldId id="365" r:id="rId34"/>
    <p:sldId id="366" r:id="rId35"/>
    <p:sldId id="363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36" r:id="rId47"/>
    <p:sldId id="338" r:id="rId48"/>
    <p:sldId id="354" r:id="rId49"/>
    <p:sldId id="351" r:id="rId50"/>
    <p:sldId id="352" r:id="rId51"/>
    <p:sldId id="353" r:id="rId52"/>
    <p:sldId id="304" r:id="rId53"/>
    <p:sldId id="305" r:id="rId54"/>
    <p:sldId id="307" r:id="rId55"/>
    <p:sldId id="284" r:id="rId56"/>
    <p:sldId id="291" r:id="rId57"/>
    <p:sldId id="288" r:id="rId58"/>
    <p:sldId id="285" r:id="rId59"/>
    <p:sldId id="286" r:id="rId60"/>
    <p:sldId id="287" r:id="rId61"/>
    <p:sldId id="280" r:id="rId62"/>
    <p:sldId id="289" r:id="rId63"/>
    <p:sldId id="282" r:id="rId64"/>
    <p:sldId id="281" r:id="rId65"/>
    <p:sldId id="310" r:id="rId66"/>
    <p:sldId id="331" r:id="rId67"/>
    <p:sldId id="295" r:id="rId68"/>
    <p:sldId id="299" r:id="rId69"/>
    <p:sldId id="300" r:id="rId70"/>
    <p:sldId id="301" r:id="rId71"/>
    <p:sldId id="297" r:id="rId72"/>
    <p:sldId id="296" r:id="rId73"/>
    <p:sldId id="302" r:id="rId74"/>
    <p:sldId id="303" r:id="rId75"/>
    <p:sldId id="332" r:id="rId76"/>
    <p:sldId id="313" r:id="rId77"/>
    <p:sldId id="314" r:id="rId78"/>
    <p:sldId id="334" r:id="rId79"/>
    <p:sldId id="335" r:id="rId80"/>
    <p:sldId id="333" r:id="rId81"/>
    <p:sldId id="315" r:id="rId82"/>
    <p:sldId id="292" r:id="rId83"/>
    <p:sldId id="316" r:id="rId84"/>
    <p:sldId id="317" r:id="rId85"/>
    <p:sldId id="318" r:id="rId86"/>
    <p:sldId id="319" r:id="rId87"/>
    <p:sldId id="320" r:id="rId88"/>
    <p:sldId id="323" r:id="rId8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26" d="100"/>
          <a:sy n="126" d="100"/>
        </p:scale>
        <p:origin x="1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wmf"/><Relationship Id="rId1" Type="http://schemas.openxmlformats.org/officeDocument/2006/relationships/image" Target="../media/image2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C2DC6-6A35-4CAB-80D5-FB72ECB0D8C7}" type="datetimeFigureOut">
              <a:rPr kumimoji="1" lang="ja-JP" altLang="en-US" smtClean="0"/>
              <a:t>2018/2/27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0C58-9149-4E30-ABD9-7AD7D8097E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3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0369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240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736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014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0398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74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2130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75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6857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 rot="10800000" flipV="1">
            <a:off x="688731" y="3502025"/>
            <a:ext cx="7769469" cy="71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3974123" y="457200"/>
            <a:ext cx="5169877" cy="38100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gray">
          <a:xfrm>
            <a:off x="1182566" y="476250"/>
            <a:ext cx="2825262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3974123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6"/>
            <a:ext cx="7772400" cy="720725"/>
          </a:xfrm>
        </p:spPr>
        <p:txBody>
          <a:bodyPr/>
          <a:lstStyle>
            <a:lvl1pPr algn="ctr">
              <a:defRPr sz="4431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 smtClean="0"/>
              <a:t>マスタ タイトルの書式設定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4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baseline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 smtClean="0"/>
              <a:t>マスタ サブタイトルの書式設定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6666" y="5084764"/>
            <a:ext cx="2133600" cy="288925"/>
          </a:xfrm>
        </p:spPr>
        <p:txBody>
          <a:bodyPr/>
          <a:lstStyle>
            <a:lvl1pPr algn="ctr"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453064"/>
            <a:ext cx="2895600" cy="288925"/>
          </a:xfrm>
        </p:spPr>
        <p:txBody>
          <a:bodyPr/>
          <a:lstStyle>
            <a:lvl1pPr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3710-3FDB-451B-AFD1-4DF9B6628B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9561" y="30163"/>
            <a:ext cx="2176097" cy="6096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808" y="30163"/>
            <a:ext cx="6389077" cy="6096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E10D-809C-473B-A880-B6DD903B236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82"/>
            <a:ext cx="7772400" cy="720725"/>
          </a:xfrm>
        </p:spPr>
        <p:txBody>
          <a:bodyPr/>
          <a:lstStyle>
            <a:lvl1pPr algn="ctr">
              <a:defRPr sz="4431"/>
            </a:lvl1pPr>
          </a:lstStyle>
          <a:p>
            <a:pPr lvl="0"/>
            <a:r>
              <a:rPr lang="ja-JP" altLang="en-US" noProof="0" dirty="0" smtClean="0"/>
              <a:t>マスタ タイトルの書式設定</a:t>
            </a:r>
          </a:p>
        </p:txBody>
      </p:sp>
      <p:sp>
        <p:nvSpPr>
          <p:cNvPr id="107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70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dirty="0" smtClean="0"/>
              <a:t>マスタ サブタイトルの書式設定</a:t>
            </a:r>
          </a:p>
        </p:txBody>
      </p:sp>
      <p:sp>
        <p:nvSpPr>
          <p:cNvPr id="10793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6666" y="5084770"/>
            <a:ext cx="2133600" cy="288925"/>
          </a:xfrm>
        </p:spPr>
        <p:txBody>
          <a:bodyPr/>
          <a:lstStyle>
            <a:lvl1pPr algn="ctr">
              <a:defRPr sz="1292"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793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53070"/>
            <a:ext cx="2895600" cy="288925"/>
          </a:xfrm>
        </p:spPr>
        <p:txBody>
          <a:bodyPr/>
          <a:lstStyle>
            <a:lvl1pPr>
              <a:defRPr sz="1292"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79302" name="Rectangle 6"/>
          <p:cNvSpPr>
            <a:spLocks noChangeArrowheads="1"/>
          </p:cNvSpPr>
          <p:nvPr/>
        </p:nvSpPr>
        <p:spPr bwMode="gray">
          <a:xfrm rot="10800000" flipV="1">
            <a:off x="688734" y="3502025"/>
            <a:ext cx="7769469" cy="71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9303" name="Rectangle 7"/>
          <p:cNvSpPr>
            <a:spLocks noChangeArrowheads="1"/>
          </p:cNvSpPr>
          <p:nvPr/>
        </p:nvSpPr>
        <p:spPr bwMode="gray">
          <a:xfrm>
            <a:off x="0" y="7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9304" name="Rectangle 8"/>
          <p:cNvSpPr>
            <a:spLocks noChangeArrowheads="1"/>
          </p:cNvSpPr>
          <p:nvPr/>
        </p:nvSpPr>
        <p:spPr bwMode="gray">
          <a:xfrm>
            <a:off x="3974125" y="457200"/>
            <a:ext cx="5169877" cy="38100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9305" name="Rectangle 9"/>
          <p:cNvSpPr>
            <a:spLocks noChangeArrowheads="1"/>
          </p:cNvSpPr>
          <p:nvPr/>
        </p:nvSpPr>
        <p:spPr bwMode="gray">
          <a:xfrm>
            <a:off x="1182568" y="476250"/>
            <a:ext cx="2825262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9306" name="Rectangle 10"/>
          <p:cNvSpPr>
            <a:spLocks noChangeArrowheads="1"/>
          </p:cNvSpPr>
          <p:nvPr/>
        </p:nvSpPr>
        <p:spPr bwMode="gray">
          <a:xfrm>
            <a:off x="3974125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9307" name="Line 11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7702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0A590-27FB-44E0-8BAA-30295D753070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89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4254" y="1709745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4254" y="4589470"/>
            <a:ext cx="7886700" cy="1500187"/>
          </a:xfrm>
        </p:spPr>
        <p:txBody>
          <a:bodyPr/>
          <a:lstStyle>
            <a:lvl1pPr marL="0" indent="0">
              <a:buNone/>
              <a:defRPr sz="2215"/>
            </a:lvl1pPr>
            <a:lvl2pPr marL="422039" indent="0">
              <a:buNone/>
              <a:defRPr sz="1846"/>
            </a:lvl2pPr>
            <a:lvl3pPr marL="844078" indent="0">
              <a:buNone/>
              <a:defRPr sz="1662"/>
            </a:lvl3pPr>
            <a:lvl4pPr marL="1266117" indent="0">
              <a:buNone/>
              <a:defRPr sz="1477"/>
            </a:lvl4pPr>
            <a:lvl5pPr marL="1688155" indent="0">
              <a:buNone/>
              <a:defRPr sz="1477"/>
            </a:lvl5pPr>
            <a:lvl6pPr marL="2110195" indent="0">
              <a:buNone/>
              <a:defRPr sz="1477"/>
            </a:lvl6pPr>
            <a:lvl7pPr marL="2532233" indent="0">
              <a:buNone/>
              <a:defRPr sz="1477"/>
            </a:lvl7pPr>
            <a:lvl8pPr marL="2954272" indent="0">
              <a:buNone/>
              <a:defRPr sz="1477"/>
            </a:lvl8pPr>
            <a:lvl9pPr marL="3376311" indent="0">
              <a:buNone/>
              <a:defRPr sz="1477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B359D-B9B5-4483-8936-937411D65CA3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2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3" y="1196975"/>
            <a:ext cx="4044462" cy="4929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9" y="1196975"/>
            <a:ext cx="4044462" cy="4929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56538-3652-4435-BB27-2260BA3DEDCE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9" y="365129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117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39" indent="0">
              <a:buNone/>
              <a:defRPr sz="1846" b="1"/>
            </a:lvl2pPr>
            <a:lvl3pPr marL="844078" indent="0">
              <a:buNone/>
              <a:defRPr sz="1662" b="1"/>
            </a:lvl3pPr>
            <a:lvl4pPr marL="1266117" indent="0">
              <a:buNone/>
              <a:defRPr sz="1477" b="1"/>
            </a:lvl4pPr>
            <a:lvl5pPr marL="1688155" indent="0">
              <a:buNone/>
              <a:defRPr sz="1477" b="1"/>
            </a:lvl5pPr>
            <a:lvl6pPr marL="2110195" indent="0">
              <a:buNone/>
              <a:defRPr sz="1477" b="1"/>
            </a:lvl6pPr>
            <a:lvl7pPr marL="2532233" indent="0">
              <a:buNone/>
              <a:defRPr sz="1477" b="1"/>
            </a:lvl7pPr>
            <a:lvl8pPr marL="2954272" indent="0">
              <a:buNone/>
              <a:defRPr sz="1477" b="1"/>
            </a:lvl8pPr>
            <a:lvl9pPr marL="3376311" indent="0">
              <a:buNone/>
              <a:defRPr sz="1477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117" y="2505075"/>
            <a:ext cx="386861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39" indent="0">
              <a:buNone/>
              <a:defRPr sz="1846" b="1"/>
            </a:lvl2pPr>
            <a:lvl3pPr marL="844078" indent="0">
              <a:buNone/>
              <a:defRPr sz="1662" b="1"/>
            </a:lvl3pPr>
            <a:lvl4pPr marL="1266117" indent="0">
              <a:buNone/>
              <a:defRPr sz="1477" b="1"/>
            </a:lvl4pPr>
            <a:lvl5pPr marL="1688155" indent="0">
              <a:buNone/>
              <a:defRPr sz="1477" b="1"/>
            </a:lvl5pPr>
            <a:lvl6pPr marL="2110195" indent="0">
              <a:buNone/>
              <a:defRPr sz="1477" b="1"/>
            </a:lvl6pPr>
            <a:lvl7pPr marL="2532233" indent="0">
              <a:buNone/>
              <a:defRPr sz="1477" b="1"/>
            </a:lvl7pPr>
            <a:lvl8pPr marL="2954272" indent="0">
              <a:buNone/>
              <a:defRPr sz="1477" b="1"/>
            </a:lvl8pPr>
            <a:lvl9pPr marL="3376311" indent="0">
              <a:buNone/>
              <a:defRPr sz="1477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66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81AFC-DC35-4C8F-B297-3354F53720A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2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3F18E-7568-4023-8D41-41D7024C7A93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5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6A8C6-84FC-4146-9021-744C5E46D1ED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69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668" y="987432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39" indent="0">
              <a:buNone/>
              <a:defRPr sz="1292"/>
            </a:lvl2pPr>
            <a:lvl3pPr marL="844078" indent="0">
              <a:buNone/>
              <a:defRPr sz="1108"/>
            </a:lvl3pPr>
            <a:lvl4pPr marL="1266117" indent="0">
              <a:buNone/>
              <a:defRPr sz="923"/>
            </a:lvl4pPr>
            <a:lvl5pPr marL="1688155" indent="0">
              <a:buNone/>
              <a:defRPr sz="923"/>
            </a:lvl5pPr>
            <a:lvl6pPr marL="2110195" indent="0">
              <a:buNone/>
              <a:defRPr sz="923"/>
            </a:lvl6pPr>
            <a:lvl7pPr marL="2532233" indent="0">
              <a:buNone/>
              <a:defRPr sz="923"/>
            </a:lvl7pPr>
            <a:lvl8pPr marL="2954272" indent="0">
              <a:buNone/>
              <a:defRPr sz="923"/>
            </a:lvl8pPr>
            <a:lvl9pPr marL="3376311" indent="0">
              <a:buNone/>
              <a:defRPr sz="92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2EB59-23F2-4934-826B-C54093024D5D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5A9A-600D-40A2-8134-9D4E127A052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668" y="987432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39" indent="0">
              <a:buNone/>
              <a:defRPr sz="2585"/>
            </a:lvl2pPr>
            <a:lvl3pPr marL="844078" indent="0">
              <a:buNone/>
              <a:defRPr sz="2215"/>
            </a:lvl3pPr>
            <a:lvl4pPr marL="1266117" indent="0">
              <a:buNone/>
              <a:defRPr sz="1846"/>
            </a:lvl4pPr>
            <a:lvl5pPr marL="1688155" indent="0">
              <a:buNone/>
              <a:defRPr sz="1846"/>
            </a:lvl5pPr>
            <a:lvl6pPr marL="2110195" indent="0">
              <a:buNone/>
              <a:defRPr sz="1846"/>
            </a:lvl6pPr>
            <a:lvl7pPr marL="2532233" indent="0">
              <a:buNone/>
              <a:defRPr sz="1846"/>
            </a:lvl7pPr>
            <a:lvl8pPr marL="2954272" indent="0">
              <a:buNone/>
              <a:defRPr sz="1846"/>
            </a:lvl8pPr>
            <a:lvl9pPr marL="3376311" indent="0">
              <a:buNone/>
              <a:defRPr sz="1846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39" indent="0">
              <a:buNone/>
              <a:defRPr sz="1292"/>
            </a:lvl2pPr>
            <a:lvl3pPr marL="844078" indent="0">
              <a:buNone/>
              <a:defRPr sz="1108"/>
            </a:lvl3pPr>
            <a:lvl4pPr marL="1266117" indent="0">
              <a:buNone/>
              <a:defRPr sz="923"/>
            </a:lvl4pPr>
            <a:lvl5pPr marL="1688155" indent="0">
              <a:buNone/>
              <a:defRPr sz="923"/>
            </a:lvl5pPr>
            <a:lvl6pPr marL="2110195" indent="0">
              <a:buNone/>
              <a:defRPr sz="923"/>
            </a:lvl6pPr>
            <a:lvl7pPr marL="2532233" indent="0">
              <a:buNone/>
              <a:defRPr sz="923"/>
            </a:lvl7pPr>
            <a:lvl8pPr marL="2954272" indent="0">
              <a:buNone/>
              <a:defRPr sz="923"/>
            </a:lvl8pPr>
            <a:lvl9pPr marL="3376311" indent="0">
              <a:buNone/>
              <a:defRPr sz="92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10161-E856-4386-AC80-DB776BC0BC69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80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48D3A-2B6D-4A1E-BF87-BD9119C594EC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0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9561" y="30163"/>
            <a:ext cx="2176097" cy="6096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810" y="30163"/>
            <a:ext cx="6389077" cy="6096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5DE57-189B-41AA-AA84-70F5C945A24C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4254" y="1709739"/>
            <a:ext cx="7886700" cy="2852737"/>
          </a:xfrm>
        </p:spPr>
        <p:txBody>
          <a:bodyPr anchor="b"/>
          <a:lstStyle>
            <a:lvl1pPr>
              <a:defRPr sz="5539"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4254" y="4589464"/>
            <a:ext cx="7886700" cy="1500187"/>
          </a:xfrm>
        </p:spPr>
        <p:txBody>
          <a:bodyPr/>
          <a:lstStyle>
            <a:lvl1pPr marL="0" indent="0">
              <a:buNone/>
              <a:defRPr sz="2215">
                <a:latin typeface="+mj-ea"/>
                <a:ea typeface="+mj-ea"/>
              </a:defRPr>
            </a:lvl1pPr>
            <a:lvl2pPr marL="422041" indent="0">
              <a:buNone/>
              <a:defRPr sz="1846"/>
            </a:lvl2pPr>
            <a:lvl3pPr marL="844083" indent="0">
              <a:buNone/>
              <a:defRPr sz="1662"/>
            </a:lvl3pPr>
            <a:lvl4pPr marL="1266124" indent="0">
              <a:buNone/>
              <a:defRPr sz="1477"/>
            </a:lvl4pPr>
            <a:lvl5pPr marL="1688165" indent="0">
              <a:buNone/>
              <a:defRPr sz="1477"/>
            </a:lvl5pPr>
            <a:lvl6pPr marL="2110207" indent="0">
              <a:buNone/>
              <a:defRPr sz="1477"/>
            </a:lvl6pPr>
            <a:lvl7pPr marL="2532248" indent="0">
              <a:buNone/>
              <a:defRPr sz="1477"/>
            </a:lvl7pPr>
            <a:lvl8pPr marL="2954289" indent="0">
              <a:buNone/>
              <a:defRPr sz="1477"/>
            </a:lvl8pPr>
            <a:lvl9pPr marL="3376331" indent="0">
              <a:buNone/>
              <a:defRPr sz="1477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92B7-9B95-4360-B5D2-43570F4FEE5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8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005-99F4-4C2D-8ADD-07418D25031D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6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116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116" y="2505075"/>
            <a:ext cx="386861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66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4C5A7-F5FC-47E4-A4EA-816290A88F2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4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545C-D58C-4E60-B535-12939566592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7E926-2299-44D5-B91D-8F6333A7ADF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1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1F43-5B6E-4541-9E88-93531730274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460E3-37EC-41F4-9736-1F6DA96B060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3975589" y="457201"/>
            <a:ext cx="5169877" cy="307975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gray">
          <a:xfrm>
            <a:off x="1184031" y="476250"/>
            <a:ext cx="2826727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 flipV="1">
            <a:off x="-7328" y="6742114"/>
            <a:ext cx="9158655" cy="7143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6472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638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3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4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5762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9E1AE-525C-4144-BE09-FF1DE9C525A2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3975589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219808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9270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5pPr>
      <a:lvl6pPr marL="422041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6pPr>
      <a:lvl7pPr marL="844083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7pPr>
      <a:lvl8pPr marL="1266124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8pPr>
      <a:lvl9pPr marL="1688165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ChangeArrowheads="1"/>
          </p:cNvSpPr>
          <p:nvPr/>
        </p:nvSpPr>
        <p:spPr bwMode="gray">
          <a:xfrm>
            <a:off x="0" y="7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75" name="Rectangle 3"/>
          <p:cNvSpPr>
            <a:spLocks noChangeArrowheads="1"/>
          </p:cNvSpPr>
          <p:nvPr/>
        </p:nvSpPr>
        <p:spPr bwMode="gray">
          <a:xfrm>
            <a:off x="3975592" y="457207"/>
            <a:ext cx="5169877" cy="307975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76" name="Rectangle 4"/>
          <p:cNvSpPr>
            <a:spLocks noChangeArrowheads="1"/>
          </p:cNvSpPr>
          <p:nvPr/>
        </p:nvSpPr>
        <p:spPr bwMode="gray">
          <a:xfrm>
            <a:off x="1184033" y="476250"/>
            <a:ext cx="2826727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77" name="Line 5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78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78279" name="Rectangle 7"/>
          <p:cNvSpPr>
            <a:spLocks noChangeArrowheads="1"/>
          </p:cNvSpPr>
          <p:nvPr/>
        </p:nvSpPr>
        <p:spPr bwMode="gray">
          <a:xfrm flipV="1">
            <a:off x="-7328" y="6742120"/>
            <a:ext cx="9158655" cy="7143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80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638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8">
                <a:latin typeface="HGP創英角ﾎﾟｯﾌﾟ体" panose="040B0A00000000000000" pitchFamily="50" charset="-128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1078281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8">
                <a:latin typeface="HGP創英角ﾎﾟｯﾌﾟ体" panose="040B0A00000000000000" pitchFamily="50" charset="-128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1078282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5762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8">
                <a:latin typeface="HGP創英角ﾎﾟｯﾌﾟ体" panose="040B0A00000000000000" pitchFamily="50" charset="-128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8BA3BA-A9E0-48A8-A5C8-94BF6750D8F1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1078283" name="Rectangle 11"/>
          <p:cNvSpPr>
            <a:spLocks noChangeArrowheads="1"/>
          </p:cNvSpPr>
          <p:nvPr/>
        </p:nvSpPr>
        <p:spPr bwMode="gray">
          <a:xfrm>
            <a:off x="3975592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 smtClean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78284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219809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78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2585" kern="1200">
          <a:solidFill>
            <a:schemeClr val="tx1"/>
          </a:solidFill>
          <a:latin typeface="HGP創英角ﾎﾟｯﾌﾟ体" panose="040B0A00000000000000" pitchFamily="50" charset="-128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5pPr>
      <a:lvl6pPr marL="422039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6pPr>
      <a:lvl7pPr marL="844078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7pPr>
      <a:lvl8pPr marL="1266117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8pPr>
      <a:lvl9pPr marL="1688155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ＭＳ Ｐゴシック" panose="020B0600070205080204" pitchFamily="50" charset="-128"/>
        </a:defRPr>
      </a:lvl9pPr>
    </p:titleStyle>
    <p:bodyStyle>
      <a:lvl1pPr marL="316529" indent="-316529" algn="l" rtl="0" fontAlgn="base">
        <a:spcBef>
          <a:spcPct val="20000"/>
        </a:spcBef>
        <a:spcAft>
          <a:spcPct val="0"/>
        </a:spcAft>
        <a:buChar char="•"/>
        <a:defRPr kumimoji="1" sz="2954" kern="1200">
          <a:solidFill>
            <a:schemeClr val="tx1"/>
          </a:solidFill>
          <a:latin typeface="HGP創英角ﾎﾟｯﾌﾟ体" panose="040B0A00000000000000" pitchFamily="50" charset="-128"/>
          <a:ea typeface="+mn-ea"/>
          <a:cs typeface="+mn-cs"/>
        </a:defRPr>
      </a:lvl1pPr>
      <a:lvl2pPr marL="685813" indent="-263775" algn="l" rtl="0" fontAlgn="base">
        <a:spcBef>
          <a:spcPct val="20000"/>
        </a:spcBef>
        <a:spcAft>
          <a:spcPct val="0"/>
        </a:spcAft>
        <a:buChar char="–"/>
        <a:defRPr kumimoji="1" sz="2585" kern="1200">
          <a:solidFill>
            <a:schemeClr val="tx1"/>
          </a:solidFill>
          <a:latin typeface="HGP創英角ﾎﾟｯﾌﾟ体" panose="040B0A00000000000000" pitchFamily="50" charset="-128"/>
          <a:ea typeface="+mn-ea"/>
          <a:cs typeface="+mn-cs"/>
        </a:defRPr>
      </a:lvl2pPr>
      <a:lvl3pPr marL="1055097" indent="-211020" algn="l" rtl="0" fontAlgn="base">
        <a:spcBef>
          <a:spcPct val="20000"/>
        </a:spcBef>
        <a:spcAft>
          <a:spcPct val="0"/>
        </a:spcAft>
        <a:buChar char="•"/>
        <a:defRPr kumimoji="1" sz="2215" kern="1200">
          <a:solidFill>
            <a:schemeClr val="tx1"/>
          </a:solidFill>
          <a:latin typeface="HGP創英角ﾎﾟｯﾌﾟ体" panose="040B0A00000000000000" pitchFamily="50" charset="-128"/>
          <a:ea typeface="+mn-ea"/>
          <a:cs typeface="+mn-cs"/>
        </a:defRPr>
      </a:lvl3pPr>
      <a:lvl4pPr marL="1477136" indent="-211020" algn="l" rtl="0" fontAlgn="base">
        <a:spcBef>
          <a:spcPct val="20000"/>
        </a:spcBef>
        <a:spcAft>
          <a:spcPct val="0"/>
        </a:spcAft>
        <a:buChar char="–"/>
        <a:defRPr kumimoji="1" sz="1846" kern="1200">
          <a:solidFill>
            <a:schemeClr val="tx1"/>
          </a:solidFill>
          <a:latin typeface="HGP創英角ﾎﾟｯﾌﾟ体" panose="040B0A00000000000000" pitchFamily="50" charset="-128"/>
          <a:ea typeface="+mn-ea"/>
          <a:cs typeface="+mn-cs"/>
        </a:defRPr>
      </a:lvl4pPr>
      <a:lvl5pPr marL="1899175" indent="-211020" algn="l" rtl="0" fontAlgn="base">
        <a:spcBef>
          <a:spcPct val="20000"/>
        </a:spcBef>
        <a:spcAft>
          <a:spcPct val="0"/>
        </a:spcAft>
        <a:buChar char="»"/>
        <a:defRPr kumimoji="1" sz="1846" kern="1200">
          <a:solidFill>
            <a:schemeClr val="tx1"/>
          </a:solidFill>
          <a:latin typeface="HGP創英角ﾎﾟｯﾌﾟ体" panose="040B0A00000000000000" pitchFamily="50" charset="-128"/>
          <a:ea typeface="+mn-ea"/>
          <a:cs typeface="+mn-cs"/>
        </a:defRPr>
      </a:lvl5pPr>
      <a:lvl6pPr marL="2321213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844078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0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image" Target="../media/image38.w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0.png"/><Relationship Id="rId4" Type="http://schemas.openxmlformats.org/officeDocument/2006/relationships/image" Target="../media/image10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emf"/><Relationship Id="rId4" Type="http://schemas.openxmlformats.org/officeDocument/2006/relationships/image" Target="../media/image11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13" Type="http://schemas.openxmlformats.org/officeDocument/2006/relationships/image" Target="../media/image101.png"/><Relationship Id="rId18" Type="http://schemas.openxmlformats.org/officeDocument/2006/relationships/image" Target="../media/image110.png"/><Relationship Id="rId26" Type="http://schemas.openxmlformats.org/officeDocument/2006/relationships/image" Target="../media/image1180.png"/><Relationship Id="rId3" Type="http://schemas.openxmlformats.org/officeDocument/2006/relationships/image" Target="../media/image123.gif"/><Relationship Id="rId21" Type="http://schemas.openxmlformats.org/officeDocument/2006/relationships/image" Target="../media/image113.png"/><Relationship Id="rId34" Type="http://schemas.openxmlformats.org/officeDocument/2006/relationships/image" Target="../media/image126.png"/><Relationship Id="rId7" Type="http://schemas.openxmlformats.org/officeDocument/2006/relationships/image" Target="../media/image127.gif"/><Relationship Id="rId12" Type="http://schemas.openxmlformats.org/officeDocument/2006/relationships/image" Target="../media/image100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5.png"/><Relationship Id="rId2" Type="http://schemas.openxmlformats.org/officeDocument/2006/relationships/image" Target="../media/image122.gif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gif"/><Relationship Id="rId11" Type="http://schemas.openxmlformats.org/officeDocument/2006/relationships/image" Target="../media/image99.png"/><Relationship Id="rId24" Type="http://schemas.openxmlformats.org/officeDocument/2006/relationships/image" Target="../media/image116.png"/><Relationship Id="rId32" Type="http://schemas.openxmlformats.org/officeDocument/2006/relationships/image" Target="../media/image124.png"/><Relationship Id="rId5" Type="http://schemas.openxmlformats.org/officeDocument/2006/relationships/image" Target="../media/image125.gif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10" Type="http://schemas.openxmlformats.org/officeDocument/2006/relationships/image" Target="../media/image980.png"/><Relationship Id="rId19" Type="http://schemas.openxmlformats.org/officeDocument/2006/relationships/image" Target="../media/image111.png"/><Relationship Id="rId31" Type="http://schemas.openxmlformats.org/officeDocument/2006/relationships/image" Target="../media/image123.png"/><Relationship Id="rId4" Type="http://schemas.openxmlformats.org/officeDocument/2006/relationships/image" Target="../media/image124.gif"/><Relationship Id="rId9" Type="http://schemas.openxmlformats.org/officeDocument/2006/relationships/image" Target="../media/image129.gif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Relationship Id="rId35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emf"/><Relationship Id="rId4" Type="http://schemas.openxmlformats.org/officeDocument/2006/relationships/image" Target="../media/image14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image" Target="../media/image38.png"/><Relationship Id="rId7" Type="http://schemas.openxmlformats.org/officeDocument/2006/relationships/image" Target="../media/image152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emf"/><Relationship Id="rId5" Type="http://schemas.openxmlformats.org/officeDocument/2006/relationships/image" Target="../media/image150.emf"/><Relationship Id="rId4" Type="http://schemas.openxmlformats.org/officeDocument/2006/relationships/image" Target="../media/image14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9.png"/><Relationship Id="rId11" Type="http://schemas.openxmlformats.org/officeDocument/2006/relationships/image" Target="../media/image69.emf"/><Relationship Id="rId5" Type="http://schemas.openxmlformats.org/officeDocument/2006/relationships/image" Target="../media/image158.png"/><Relationship Id="rId10" Type="http://schemas.openxmlformats.org/officeDocument/2006/relationships/image" Target="../media/image68.emf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3" Type="http://schemas.openxmlformats.org/officeDocument/2006/relationships/image" Target="../media/image169.emf"/><Relationship Id="rId21" Type="http://schemas.openxmlformats.org/officeDocument/2006/relationships/image" Target="../media/image187.png"/><Relationship Id="rId7" Type="http://schemas.openxmlformats.org/officeDocument/2006/relationships/image" Target="../media/image173.gif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image" Target="../media/image168.emf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2.gif"/><Relationship Id="rId11" Type="http://schemas.openxmlformats.org/officeDocument/2006/relationships/image" Target="../media/image177.png"/><Relationship Id="rId5" Type="http://schemas.openxmlformats.org/officeDocument/2006/relationships/image" Target="../media/image171.emf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70.emf"/><Relationship Id="rId9" Type="http://schemas.openxmlformats.org/officeDocument/2006/relationships/image" Target="../media/image175.gif"/><Relationship Id="rId14" Type="http://schemas.openxmlformats.org/officeDocument/2006/relationships/image" Target="../media/image180.png"/><Relationship Id="rId22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9.png"/><Relationship Id="rId4" Type="http://schemas.openxmlformats.org/officeDocument/2006/relationships/image" Target="../media/image2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4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0.wmf"/><Relationship Id="rId5" Type="http://schemas.openxmlformats.org/officeDocument/2006/relationships/image" Target="../media/image239.wmf"/><Relationship Id="rId4" Type="http://schemas.openxmlformats.org/officeDocument/2006/relationships/image" Target="../media/image23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image" Target="../media/image24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1.emf"/><Relationship Id="rId4" Type="http://schemas.openxmlformats.org/officeDocument/2006/relationships/image" Target="../media/image25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72.emf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261.png"/><Relationship Id="rId10" Type="http://schemas.openxmlformats.org/officeDocument/2006/relationships/image" Target="../media/image262.png"/><Relationship Id="rId4" Type="http://schemas.openxmlformats.org/officeDocument/2006/relationships/image" Target="../media/image73.emf"/><Relationship Id="rId9" Type="http://schemas.openxmlformats.org/officeDocument/2006/relationships/image" Target="../media/image92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44.gif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wmf"/><Relationship Id="rId2" Type="http://schemas.openxmlformats.org/officeDocument/2006/relationships/image" Target="../media/image24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9.wmf"/><Relationship Id="rId4" Type="http://schemas.openxmlformats.org/officeDocument/2006/relationships/image" Target="../media/image238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wmf"/><Relationship Id="rId3" Type="http://schemas.openxmlformats.org/officeDocument/2006/relationships/image" Target="../media/image287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8.wmf"/><Relationship Id="rId9" Type="http://schemas.openxmlformats.org/officeDocument/2006/relationships/image" Target="../media/image289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13" Type="http://schemas.openxmlformats.org/officeDocument/2006/relationships/image" Target="../media/image179.png"/><Relationship Id="rId18" Type="http://schemas.openxmlformats.org/officeDocument/2006/relationships/image" Target="../media/image294.png"/><Relationship Id="rId26" Type="http://schemas.openxmlformats.org/officeDocument/2006/relationships/image" Target="../media/image298.png"/><Relationship Id="rId3" Type="http://schemas.openxmlformats.org/officeDocument/2006/relationships/image" Target="../media/image123.gif"/><Relationship Id="rId21" Type="http://schemas.openxmlformats.org/officeDocument/2006/relationships/image" Target="../media/image183.png"/><Relationship Id="rId34" Type="http://schemas.openxmlformats.org/officeDocument/2006/relationships/image" Target="../media/image302.png"/><Relationship Id="rId7" Type="http://schemas.openxmlformats.org/officeDocument/2006/relationships/image" Target="../media/image127.gif"/><Relationship Id="rId12" Type="http://schemas.openxmlformats.org/officeDocument/2006/relationships/image" Target="../media/image178.png"/><Relationship Id="rId17" Type="http://schemas.openxmlformats.org/officeDocument/2006/relationships/image" Target="../media/image293.png"/><Relationship Id="rId25" Type="http://schemas.openxmlformats.org/officeDocument/2006/relationships/image" Target="../media/image297.png"/><Relationship Id="rId33" Type="http://schemas.openxmlformats.org/officeDocument/2006/relationships/image" Target="../media/image301.png"/><Relationship Id="rId2" Type="http://schemas.openxmlformats.org/officeDocument/2006/relationships/image" Target="../media/image122.gif"/><Relationship Id="rId16" Type="http://schemas.openxmlformats.org/officeDocument/2006/relationships/image" Target="../media/image292.png"/><Relationship Id="rId20" Type="http://schemas.openxmlformats.org/officeDocument/2006/relationships/image" Target="../media/image182.png"/><Relationship Id="rId29" Type="http://schemas.openxmlformats.org/officeDocument/2006/relationships/image" Target="../media/image2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gif"/><Relationship Id="rId11" Type="http://schemas.openxmlformats.org/officeDocument/2006/relationships/image" Target="../media/image177.png"/><Relationship Id="rId24" Type="http://schemas.openxmlformats.org/officeDocument/2006/relationships/image" Target="../media/image184.png"/><Relationship Id="rId32" Type="http://schemas.openxmlformats.org/officeDocument/2006/relationships/image" Target="../media/image188.png"/><Relationship Id="rId5" Type="http://schemas.openxmlformats.org/officeDocument/2006/relationships/image" Target="../media/image125.gif"/><Relationship Id="rId15" Type="http://schemas.openxmlformats.org/officeDocument/2006/relationships/image" Target="../media/image291.png"/><Relationship Id="rId23" Type="http://schemas.openxmlformats.org/officeDocument/2006/relationships/image" Target="../media/image296.png"/><Relationship Id="rId28" Type="http://schemas.openxmlformats.org/officeDocument/2006/relationships/image" Target="../media/image186.png"/><Relationship Id="rId10" Type="http://schemas.openxmlformats.org/officeDocument/2006/relationships/image" Target="../media/image176.png"/><Relationship Id="rId19" Type="http://schemas.openxmlformats.org/officeDocument/2006/relationships/image" Target="../media/image181.png"/><Relationship Id="rId31" Type="http://schemas.openxmlformats.org/officeDocument/2006/relationships/image" Target="../media/image187.png"/><Relationship Id="rId4" Type="http://schemas.openxmlformats.org/officeDocument/2006/relationships/image" Target="../media/image124.gif"/><Relationship Id="rId9" Type="http://schemas.openxmlformats.org/officeDocument/2006/relationships/image" Target="../media/image129.gif"/><Relationship Id="rId14" Type="http://schemas.openxmlformats.org/officeDocument/2006/relationships/image" Target="../media/image290.png"/><Relationship Id="rId22" Type="http://schemas.openxmlformats.org/officeDocument/2006/relationships/image" Target="../media/image295.png"/><Relationship Id="rId27" Type="http://schemas.openxmlformats.org/officeDocument/2006/relationships/image" Target="../media/image185.png"/><Relationship Id="rId30" Type="http://schemas.openxmlformats.org/officeDocument/2006/relationships/image" Target="../media/image30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5" Type="http://schemas.openxmlformats.org/officeDocument/2006/relationships/image" Target="../media/image311.emf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08504" cy="2484277"/>
          </a:xfrm>
        </p:spPr>
        <p:txBody>
          <a:bodyPr/>
          <a:lstStyle/>
          <a:p>
            <a:r>
              <a:rPr lang="ja-JP" altLang="en-US" dirty="0">
                <a:latin typeface="+mj-lt"/>
                <a:ea typeface="HGP創英角ﾎﾟｯﾌﾟ体" panose="040B0A00000000000000" pitchFamily="50" charset="-128"/>
              </a:rPr>
              <a:t>乱流による粒子</a:t>
            </a:r>
            <a:r>
              <a:rPr lang="ja-JP" altLang="en-US" dirty="0" smtClean="0">
                <a:latin typeface="+mj-lt"/>
                <a:ea typeface="HGP創英角ﾎﾟｯﾌﾟ体" panose="040B0A00000000000000" pitchFamily="50" charset="-128"/>
              </a:rPr>
              <a:t>加速</a:t>
            </a:r>
            <a:endParaRPr kumimoji="1" lang="ja-JP" altLang="en-US" dirty="0">
              <a:latin typeface="+mj-lt"/>
              <a:ea typeface="HGP創英角ﾎﾟｯﾌﾟ体" panose="040B0A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59532" y="3789364"/>
            <a:ext cx="8712968" cy="2879996"/>
          </a:xfrm>
        </p:spPr>
        <p:txBody>
          <a:bodyPr/>
          <a:lstStyle/>
          <a:p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浅野勝晃</a:t>
            </a:r>
            <a:r>
              <a:rPr lang="en-US" altLang="ja-JP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宇宙線研</a:t>
            </a:r>
            <a:r>
              <a:rPr lang="en-US" altLang="ja-JP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lang="en-US" altLang="ja-JP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0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20" y="3789040"/>
            <a:ext cx="4238887" cy="29650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G21.5-0.9</a:t>
            </a:r>
            <a:endParaRPr kumimoji="1" lang="ja-JP" altLang="en-US" dirty="0"/>
          </a:p>
        </p:txBody>
      </p:sp>
      <p:pic>
        <p:nvPicPr>
          <p:cNvPr id="7170" name="Picture 2" descr="「G21.5-0.9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544217" cy="25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5" y="1196752"/>
            <a:ext cx="4464496" cy="31706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63888" y="90872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</a:t>
            </a:r>
            <a:r>
              <a:rPr kumimoji="1" lang="en-US" altLang="ja-JP" dirty="0" smtClean="0"/>
              <a:t>D</a:t>
            </a:r>
            <a:r>
              <a:rPr kumimoji="1" lang="ja-JP" altLang="en-US" dirty="0" smtClean="0"/>
              <a:t>モデル </a:t>
            </a:r>
            <a:r>
              <a:rPr kumimoji="1" lang="en-US" altLang="ja-JP" dirty="0" err="1" smtClean="0"/>
              <a:t>Ishizaki</a:t>
            </a:r>
            <a:r>
              <a:rPr kumimoji="1" lang="en-US" altLang="ja-JP" dirty="0" smtClean="0"/>
              <a:t>+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800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G21.5-0.9</a:t>
            </a:r>
            <a:r>
              <a:rPr kumimoji="1" lang="ja-JP" altLang="en-US" dirty="0" smtClean="0"/>
              <a:t> ＆ </a:t>
            </a:r>
            <a:r>
              <a:rPr kumimoji="1" lang="en-US" altLang="ja-JP" dirty="0" smtClean="0"/>
              <a:t>Crab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64804"/>
            <a:ext cx="4422505" cy="28803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93558"/>
            <a:ext cx="4032448" cy="290024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9808" y="948107"/>
            <a:ext cx="25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G21.5</a:t>
            </a:r>
          </a:p>
          <a:p>
            <a:r>
              <a:rPr lang="en-US" altLang="ja-JP" dirty="0" err="1" smtClean="0"/>
              <a:t>Hitomi</a:t>
            </a:r>
            <a:r>
              <a:rPr lang="ja-JP" altLang="en-US" dirty="0"/>
              <a:t>による最新データ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540" y="4430824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やはり二山か？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4008" y="82422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Tanaka &amp; Asano 2017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141" y="4005064"/>
            <a:ext cx="3786214" cy="269968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7504" y="5778280"/>
            <a:ext cx="501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Crab</a:t>
            </a:r>
            <a:r>
              <a:rPr lang="ja-JP" altLang="en-US" dirty="0" smtClean="0"/>
              <a:t>も</a:t>
            </a:r>
            <a:r>
              <a:rPr lang="en-US" altLang="ja-JP" dirty="0" smtClean="0"/>
              <a:t>SNR/ISM</a:t>
            </a:r>
            <a:r>
              <a:rPr lang="ja-JP" altLang="en-US" dirty="0" smtClean="0"/>
              <a:t>からの電子注入＋</a:t>
            </a:r>
            <a:r>
              <a:rPr kumimoji="1" lang="ja-JP" altLang="en-US" dirty="0" smtClean="0"/>
              <a:t>乱流加速で説明可能。</a:t>
            </a:r>
            <a:endParaRPr kumimoji="1" lang="en-US" altLang="ja-JP" dirty="0" smtClean="0"/>
          </a:p>
          <a:p>
            <a:r>
              <a:rPr lang="ja-JP" altLang="en-US" dirty="0" smtClean="0"/>
              <a:t>冪</a:t>
            </a:r>
            <a:r>
              <a:rPr lang="ja-JP" altLang="en-US" dirty="0"/>
              <a:t>を</a:t>
            </a:r>
            <a:r>
              <a:rPr lang="en-US" altLang="ja-JP" dirty="0" smtClean="0"/>
              <a:t>Hard</a:t>
            </a:r>
            <a:r>
              <a:rPr lang="ja-JP" altLang="en-US" dirty="0" smtClean="0"/>
              <a:t>にする機構として自然。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925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82" y="4406067"/>
            <a:ext cx="6030357" cy="5503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二次加速的描像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87524" y="908720"/>
            <a:ext cx="4751387" cy="2274887"/>
            <a:chOff x="613456" y="803534"/>
            <a:chExt cx="4751387" cy="2274887"/>
          </a:xfrm>
        </p:grpSpPr>
        <p:sp>
          <p:nvSpPr>
            <p:cNvPr id="3" name="Freeform 7"/>
            <p:cNvSpPr>
              <a:spLocks/>
            </p:cNvSpPr>
            <p:nvPr/>
          </p:nvSpPr>
          <p:spPr bwMode="auto">
            <a:xfrm>
              <a:off x="613456" y="803534"/>
              <a:ext cx="692150" cy="1230312"/>
            </a:xfrm>
            <a:custGeom>
              <a:avLst/>
              <a:gdLst>
                <a:gd name="T0" fmla="*/ 226 w 436"/>
                <a:gd name="T1" fmla="*/ 38 h 775"/>
                <a:gd name="T2" fmla="*/ 18 w 436"/>
                <a:gd name="T3" fmla="*/ 415 h 775"/>
                <a:gd name="T4" fmla="*/ 120 w 436"/>
                <a:gd name="T5" fmla="*/ 745 h 775"/>
                <a:gd name="T6" fmla="*/ 414 w 436"/>
                <a:gd name="T7" fmla="*/ 595 h 775"/>
                <a:gd name="T8" fmla="*/ 252 w 436"/>
                <a:gd name="T9" fmla="*/ 361 h 775"/>
                <a:gd name="T10" fmla="*/ 407 w 436"/>
                <a:gd name="T11" fmla="*/ 174 h 775"/>
                <a:gd name="T12" fmla="*/ 226 w 436"/>
                <a:gd name="T13" fmla="*/ 38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775">
                  <a:moveTo>
                    <a:pt x="226" y="38"/>
                  </a:moveTo>
                  <a:cubicBezTo>
                    <a:pt x="161" y="78"/>
                    <a:pt x="36" y="297"/>
                    <a:pt x="18" y="415"/>
                  </a:cubicBezTo>
                  <a:cubicBezTo>
                    <a:pt x="0" y="533"/>
                    <a:pt x="54" y="715"/>
                    <a:pt x="120" y="745"/>
                  </a:cubicBezTo>
                  <a:cubicBezTo>
                    <a:pt x="186" y="775"/>
                    <a:pt x="392" y="659"/>
                    <a:pt x="414" y="595"/>
                  </a:cubicBezTo>
                  <a:cubicBezTo>
                    <a:pt x="436" y="531"/>
                    <a:pt x="253" y="431"/>
                    <a:pt x="252" y="361"/>
                  </a:cubicBezTo>
                  <a:cubicBezTo>
                    <a:pt x="251" y="291"/>
                    <a:pt x="411" y="228"/>
                    <a:pt x="407" y="174"/>
                  </a:cubicBezTo>
                  <a:cubicBezTo>
                    <a:pt x="403" y="120"/>
                    <a:pt x="317" y="0"/>
                    <a:pt x="226" y="38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" name="Freeform 8"/>
            <p:cNvSpPr>
              <a:spLocks/>
            </p:cNvSpPr>
            <p:nvPr/>
          </p:nvSpPr>
          <p:spPr bwMode="auto">
            <a:xfrm>
              <a:off x="4302806" y="2035434"/>
              <a:ext cx="977900" cy="633412"/>
            </a:xfrm>
            <a:custGeom>
              <a:avLst/>
              <a:gdLst>
                <a:gd name="T0" fmla="*/ 41 w 616"/>
                <a:gd name="T1" fmla="*/ 71 h 399"/>
                <a:gd name="T2" fmla="*/ 40 w 616"/>
                <a:gd name="T3" fmla="*/ 310 h 399"/>
                <a:gd name="T4" fmla="*/ 106 w 616"/>
                <a:gd name="T5" fmla="*/ 394 h 399"/>
                <a:gd name="T6" fmla="*/ 214 w 616"/>
                <a:gd name="T7" fmla="*/ 280 h 399"/>
                <a:gd name="T8" fmla="*/ 604 w 616"/>
                <a:gd name="T9" fmla="*/ 214 h 399"/>
                <a:gd name="T10" fmla="*/ 284 w 616"/>
                <a:gd name="T11" fmla="*/ 24 h 399"/>
                <a:gd name="T12" fmla="*/ 41 w 616"/>
                <a:gd name="T13" fmla="*/ 7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" h="399">
                  <a:moveTo>
                    <a:pt x="41" y="71"/>
                  </a:moveTo>
                  <a:cubicBezTo>
                    <a:pt x="0" y="119"/>
                    <a:pt x="29" y="256"/>
                    <a:pt x="40" y="310"/>
                  </a:cubicBezTo>
                  <a:cubicBezTo>
                    <a:pt x="51" y="364"/>
                    <a:pt x="77" y="399"/>
                    <a:pt x="106" y="394"/>
                  </a:cubicBezTo>
                  <a:cubicBezTo>
                    <a:pt x="135" y="389"/>
                    <a:pt x="131" y="310"/>
                    <a:pt x="214" y="280"/>
                  </a:cubicBezTo>
                  <a:cubicBezTo>
                    <a:pt x="297" y="250"/>
                    <a:pt x="592" y="257"/>
                    <a:pt x="604" y="214"/>
                  </a:cubicBezTo>
                  <a:cubicBezTo>
                    <a:pt x="616" y="171"/>
                    <a:pt x="378" y="48"/>
                    <a:pt x="284" y="24"/>
                  </a:cubicBezTo>
                  <a:cubicBezTo>
                    <a:pt x="190" y="0"/>
                    <a:pt x="82" y="23"/>
                    <a:pt x="41" y="7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1780268" y="2381509"/>
              <a:ext cx="1241425" cy="696912"/>
            </a:xfrm>
            <a:custGeom>
              <a:avLst/>
              <a:gdLst>
                <a:gd name="T0" fmla="*/ 94 w 782"/>
                <a:gd name="T1" fmla="*/ 69 h 439"/>
                <a:gd name="T2" fmla="*/ 142 w 782"/>
                <a:gd name="T3" fmla="*/ 177 h 439"/>
                <a:gd name="T4" fmla="*/ 96 w 782"/>
                <a:gd name="T5" fmla="*/ 398 h 439"/>
                <a:gd name="T6" fmla="*/ 718 w 782"/>
                <a:gd name="T7" fmla="*/ 417 h 439"/>
                <a:gd name="T8" fmla="*/ 478 w 782"/>
                <a:gd name="T9" fmla="*/ 267 h 439"/>
                <a:gd name="T10" fmla="*/ 346 w 782"/>
                <a:gd name="T11" fmla="*/ 33 h 439"/>
                <a:gd name="T12" fmla="*/ 94 w 782"/>
                <a:gd name="T13" fmla="*/ 6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2" h="439">
                  <a:moveTo>
                    <a:pt x="94" y="69"/>
                  </a:moveTo>
                  <a:cubicBezTo>
                    <a:pt x="60" y="93"/>
                    <a:pt x="142" y="122"/>
                    <a:pt x="142" y="177"/>
                  </a:cubicBezTo>
                  <a:cubicBezTo>
                    <a:pt x="142" y="232"/>
                    <a:pt x="0" y="358"/>
                    <a:pt x="96" y="398"/>
                  </a:cubicBezTo>
                  <a:cubicBezTo>
                    <a:pt x="192" y="438"/>
                    <a:pt x="654" y="439"/>
                    <a:pt x="718" y="417"/>
                  </a:cubicBezTo>
                  <a:cubicBezTo>
                    <a:pt x="782" y="395"/>
                    <a:pt x="540" y="331"/>
                    <a:pt x="478" y="267"/>
                  </a:cubicBezTo>
                  <a:cubicBezTo>
                    <a:pt x="416" y="203"/>
                    <a:pt x="410" y="66"/>
                    <a:pt x="346" y="33"/>
                  </a:cubicBezTo>
                  <a:cubicBezTo>
                    <a:pt x="282" y="0"/>
                    <a:pt x="128" y="45"/>
                    <a:pt x="94" y="69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731181" y="913071"/>
              <a:ext cx="1598612" cy="595313"/>
            </a:xfrm>
            <a:custGeom>
              <a:avLst/>
              <a:gdLst>
                <a:gd name="T0" fmla="*/ 347 w 1007"/>
                <a:gd name="T1" fmla="*/ 0 h 375"/>
                <a:gd name="T2" fmla="*/ 29 w 1007"/>
                <a:gd name="T3" fmla="*/ 166 h 375"/>
                <a:gd name="T4" fmla="*/ 521 w 1007"/>
                <a:gd name="T5" fmla="*/ 214 h 375"/>
                <a:gd name="T6" fmla="*/ 971 w 1007"/>
                <a:gd name="T7" fmla="*/ 348 h 375"/>
                <a:gd name="T8" fmla="*/ 737 w 1007"/>
                <a:gd name="T9" fmla="*/ 52 h 375"/>
                <a:gd name="T10" fmla="*/ 569 w 1007"/>
                <a:gd name="T11" fmla="*/ 82 h 375"/>
                <a:gd name="T12" fmla="*/ 347 w 1007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7" h="375">
                  <a:moveTo>
                    <a:pt x="347" y="0"/>
                  </a:moveTo>
                  <a:cubicBezTo>
                    <a:pt x="252" y="34"/>
                    <a:pt x="0" y="130"/>
                    <a:pt x="29" y="166"/>
                  </a:cubicBezTo>
                  <a:cubicBezTo>
                    <a:pt x="58" y="202"/>
                    <a:pt x="364" y="184"/>
                    <a:pt x="521" y="214"/>
                  </a:cubicBezTo>
                  <a:cubicBezTo>
                    <a:pt x="678" y="244"/>
                    <a:pt x="935" y="375"/>
                    <a:pt x="971" y="348"/>
                  </a:cubicBezTo>
                  <a:cubicBezTo>
                    <a:pt x="1007" y="321"/>
                    <a:pt x="804" y="96"/>
                    <a:pt x="737" y="52"/>
                  </a:cubicBezTo>
                  <a:cubicBezTo>
                    <a:pt x="670" y="8"/>
                    <a:pt x="634" y="91"/>
                    <a:pt x="569" y="82"/>
                  </a:cubicBezTo>
                  <a:cubicBezTo>
                    <a:pt x="504" y="73"/>
                    <a:pt x="393" y="17"/>
                    <a:pt x="347" y="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 rot="2779933">
              <a:off x="973025" y="1452027"/>
              <a:ext cx="431800" cy="287337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rot="18865384">
              <a:off x="2125550" y="2675990"/>
              <a:ext cx="431800" cy="287337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 rot="9466797">
              <a:off x="3061381" y="1163896"/>
              <a:ext cx="431800" cy="287338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 rot="1443379">
              <a:off x="4572681" y="2243396"/>
              <a:ext cx="431800" cy="287338"/>
            </a:xfrm>
            <a:prstGeom prst="rightArrow">
              <a:avLst>
                <a:gd name="adj1" fmla="val 50000"/>
                <a:gd name="adj2" fmla="val 37569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624568" y="1079759"/>
              <a:ext cx="4740275" cy="1811337"/>
            </a:xfrm>
            <a:custGeom>
              <a:avLst/>
              <a:gdLst>
                <a:gd name="T0" fmla="*/ 2986 w 2986"/>
                <a:gd name="T1" fmla="*/ 98 h 1141"/>
                <a:gd name="T2" fmla="*/ 2034 w 2986"/>
                <a:gd name="T3" fmla="*/ 98 h 1141"/>
                <a:gd name="T4" fmla="*/ 1852 w 2986"/>
                <a:gd name="T5" fmla="*/ 144 h 1141"/>
                <a:gd name="T6" fmla="*/ 1036 w 2986"/>
                <a:gd name="T7" fmla="*/ 960 h 1141"/>
                <a:gd name="T8" fmla="*/ 809 w 2986"/>
                <a:gd name="T9" fmla="*/ 1005 h 1141"/>
                <a:gd name="T10" fmla="*/ 265 w 2986"/>
                <a:gd name="T11" fmla="*/ 461 h 1141"/>
                <a:gd name="T12" fmla="*/ 355 w 2986"/>
                <a:gd name="T13" fmla="*/ 416 h 1141"/>
                <a:gd name="T14" fmla="*/ 2397 w 2986"/>
                <a:gd name="T15" fmla="*/ 688 h 1141"/>
                <a:gd name="T16" fmla="*/ 2397 w 2986"/>
                <a:gd name="T17" fmla="*/ 824 h 1141"/>
                <a:gd name="T18" fmla="*/ 1489 w 2986"/>
                <a:gd name="T19" fmla="*/ 1141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6" h="1141">
                  <a:moveTo>
                    <a:pt x="2986" y="98"/>
                  </a:moveTo>
                  <a:cubicBezTo>
                    <a:pt x="2604" y="94"/>
                    <a:pt x="2223" y="90"/>
                    <a:pt x="2034" y="98"/>
                  </a:cubicBezTo>
                  <a:cubicBezTo>
                    <a:pt x="1845" y="106"/>
                    <a:pt x="2018" y="0"/>
                    <a:pt x="1852" y="144"/>
                  </a:cubicBezTo>
                  <a:cubicBezTo>
                    <a:pt x="1686" y="288"/>
                    <a:pt x="1210" y="817"/>
                    <a:pt x="1036" y="960"/>
                  </a:cubicBezTo>
                  <a:cubicBezTo>
                    <a:pt x="862" y="1103"/>
                    <a:pt x="937" y="1088"/>
                    <a:pt x="809" y="1005"/>
                  </a:cubicBezTo>
                  <a:cubicBezTo>
                    <a:pt x="681" y="922"/>
                    <a:pt x="341" y="559"/>
                    <a:pt x="265" y="461"/>
                  </a:cubicBezTo>
                  <a:cubicBezTo>
                    <a:pt x="189" y="363"/>
                    <a:pt x="0" y="378"/>
                    <a:pt x="355" y="416"/>
                  </a:cubicBezTo>
                  <a:cubicBezTo>
                    <a:pt x="710" y="454"/>
                    <a:pt x="2057" y="620"/>
                    <a:pt x="2397" y="688"/>
                  </a:cubicBezTo>
                  <a:cubicBezTo>
                    <a:pt x="2737" y="756"/>
                    <a:pt x="2548" y="749"/>
                    <a:pt x="2397" y="824"/>
                  </a:cubicBezTo>
                  <a:cubicBezTo>
                    <a:pt x="2246" y="899"/>
                    <a:pt x="1867" y="1020"/>
                    <a:pt x="1489" y="114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graphicFrame>
          <p:nvGraphicFramePr>
            <p:cNvPr id="12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3610418"/>
                </p:ext>
              </p:extLst>
            </p:nvPr>
          </p:nvGraphicFramePr>
          <p:xfrm>
            <a:off x="1332593" y="1308359"/>
            <a:ext cx="720725" cy="274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3" name="数式" r:id="rId4" imgW="533160" imgH="203040" progId="Equation.3">
                    <p:embed/>
                  </p:oleObj>
                </mc:Choice>
                <mc:Fallback>
                  <p:oleObj name="数式" r:id="rId4" imgW="533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593" y="1308359"/>
                          <a:ext cx="720725" cy="274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テキスト ボックス 13"/>
          <p:cNvSpPr txBox="1"/>
          <p:nvPr/>
        </p:nvSpPr>
        <p:spPr>
          <a:xfrm>
            <a:off x="575556" y="3753036"/>
            <a:ext cx="3361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散乱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回当たりのエネルギー獲得</a:t>
            </a:r>
            <a:endParaRPr kumimoji="1" lang="en-US" altLang="ja-JP" dirty="0" smtClean="0"/>
          </a:p>
          <a:p>
            <a:r>
              <a:rPr lang="ja-JP" altLang="en-US" dirty="0" smtClean="0"/>
              <a:t>ローレンツ</a:t>
            </a:r>
            <a:r>
              <a:rPr lang="ja-JP" altLang="en-US" dirty="0"/>
              <a:t>変換</a:t>
            </a:r>
            <a:r>
              <a:rPr lang="ja-JP" altLang="en-US" dirty="0" smtClean="0"/>
              <a:t>を</a:t>
            </a:r>
            <a:r>
              <a:rPr lang="en-US" altLang="ja-JP" dirty="0" smtClean="0"/>
              <a:t>2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48" y="4399367"/>
            <a:ext cx="2140875" cy="56376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31540" y="519849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非相対論的近似＋等方散乱</a:t>
            </a:r>
            <a:endParaRPr kumimoji="1" lang="ja-JP" altLang="en-US" dirty="0"/>
          </a:p>
        </p:txBody>
      </p:sp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971075"/>
              </p:ext>
            </p:extLst>
          </p:nvPr>
        </p:nvGraphicFramePr>
        <p:xfrm>
          <a:off x="3563888" y="5065793"/>
          <a:ext cx="16557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数式" r:id="rId7" imgW="952200" imgH="393480" progId="Equation.3">
                  <p:embed/>
                </p:oleObj>
              </mc:Choice>
              <mc:Fallback>
                <p:oleObj name="数式" r:id="rId7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5065793"/>
                        <a:ext cx="1655762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3620" y="5868069"/>
            <a:ext cx="1409113" cy="74842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75556" y="5996880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エネルギーの拡散係数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4714832" y="6171710"/>
                <a:ext cx="4304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平均自由時間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はエネルギーに依存する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32" y="6171710"/>
                <a:ext cx="4304127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133" t="-11475" r="-708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2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ジャイロ共鳴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143508" y="836712"/>
            <a:ext cx="6673189" cy="1951118"/>
            <a:chOff x="134011" y="3721408"/>
            <a:chExt cx="6673189" cy="1951118"/>
          </a:xfrm>
        </p:grpSpPr>
        <p:pic>
          <p:nvPicPr>
            <p:cNvPr id="3" name="Picture 44" descr="http://science.shinshu-u.ac.jp/~amako/e-learning/physIA/physIA.data/SmartObjects/chapter1/Scrap50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30177" y="3129350"/>
              <a:ext cx="1733550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34011" y="3721408"/>
              <a:ext cx="5404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 smtClean="0">
                  <a:solidFill>
                    <a:srgbClr val="0000FF"/>
                  </a:solidFill>
                </a:rPr>
                <a:t>Alfvenic</a:t>
              </a:r>
              <a:r>
                <a:rPr kumimoji="1" lang="en-US" altLang="ja-JP" sz="2000" dirty="0" smtClean="0">
                  <a:solidFill>
                    <a:srgbClr val="0000FF"/>
                  </a:solidFill>
                </a:rPr>
                <a:t> Wave (transverse/incompressible)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5" name="フリーフォーム 4"/>
            <p:cNvSpPr/>
            <p:nvPr/>
          </p:nvSpPr>
          <p:spPr bwMode="auto">
            <a:xfrm>
              <a:off x="781538" y="4681017"/>
              <a:ext cx="6025662" cy="367459"/>
            </a:xfrm>
            <a:custGeom>
              <a:avLst/>
              <a:gdLst>
                <a:gd name="connsiteX0" fmla="*/ 0 w 6025662"/>
                <a:gd name="connsiteY0" fmla="*/ 156436 h 367459"/>
                <a:gd name="connsiteX1" fmla="*/ 586154 w 6025662"/>
                <a:gd name="connsiteY1" fmla="*/ 7943 h 367459"/>
                <a:gd name="connsiteX2" fmla="*/ 1125416 w 6025662"/>
                <a:gd name="connsiteY2" fmla="*/ 164251 h 367459"/>
                <a:gd name="connsiteX3" fmla="*/ 1820985 w 6025662"/>
                <a:gd name="connsiteY3" fmla="*/ 304928 h 367459"/>
                <a:gd name="connsiteX4" fmla="*/ 2469662 w 6025662"/>
                <a:gd name="connsiteY4" fmla="*/ 132989 h 367459"/>
                <a:gd name="connsiteX5" fmla="*/ 3040185 w 6025662"/>
                <a:gd name="connsiteY5" fmla="*/ 128 h 367459"/>
                <a:gd name="connsiteX6" fmla="*/ 3540370 w 6025662"/>
                <a:gd name="connsiteY6" fmla="*/ 156436 h 367459"/>
                <a:gd name="connsiteX7" fmla="*/ 4103077 w 6025662"/>
                <a:gd name="connsiteY7" fmla="*/ 367451 h 367459"/>
                <a:gd name="connsiteX8" fmla="*/ 4853354 w 6025662"/>
                <a:gd name="connsiteY8" fmla="*/ 164251 h 367459"/>
                <a:gd name="connsiteX9" fmla="*/ 5439508 w 6025662"/>
                <a:gd name="connsiteY9" fmla="*/ 47020 h 367459"/>
                <a:gd name="connsiteX10" fmla="*/ 6025662 w 6025662"/>
                <a:gd name="connsiteY10" fmla="*/ 211143 h 36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25662" h="367459">
                  <a:moveTo>
                    <a:pt x="0" y="156436"/>
                  </a:moveTo>
                  <a:cubicBezTo>
                    <a:pt x="199292" y="81538"/>
                    <a:pt x="398585" y="6641"/>
                    <a:pt x="586154" y="7943"/>
                  </a:cubicBezTo>
                  <a:cubicBezTo>
                    <a:pt x="773723" y="9245"/>
                    <a:pt x="919611" y="114754"/>
                    <a:pt x="1125416" y="164251"/>
                  </a:cubicBezTo>
                  <a:cubicBezTo>
                    <a:pt x="1331221" y="213748"/>
                    <a:pt x="1596944" y="310138"/>
                    <a:pt x="1820985" y="304928"/>
                  </a:cubicBezTo>
                  <a:cubicBezTo>
                    <a:pt x="2045026" y="299718"/>
                    <a:pt x="2266462" y="183789"/>
                    <a:pt x="2469662" y="132989"/>
                  </a:cubicBezTo>
                  <a:cubicBezTo>
                    <a:pt x="2672862" y="82189"/>
                    <a:pt x="2861734" y="-3780"/>
                    <a:pt x="3040185" y="128"/>
                  </a:cubicBezTo>
                  <a:cubicBezTo>
                    <a:pt x="3218636" y="4036"/>
                    <a:pt x="3363221" y="95216"/>
                    <a:pt x="3540370" y="156436"/>
                  </a:cubicBezTo>
                  <a:cubicBezTo>
                    <a:pt x="3717519" y="217656"/>
                    <a:pt x="3884246" y="366149"/>
                    <a:pt x="4103077" y="367451"/>
                  </a:cubicBezTo>
                  <a:cubicBezTo>
                    <a:pt x="4321908" y="368753"/>
                    <a:pt x="4630616" y="217656"/>
                    <a:pt x="4853354" y="164251"/>
                  </a:cubicBezTo>
                  <a:cubicBezTo>
                    <a:pt x="5076092" y="110846"/>
                    <a:pt x="5244123" y="39205"/>
                    <a:pt x="5439508" y="47020"/>
                  </a:cubicBezTo>
                  <a:cubicBezTo>
                    <a:pt x="5634893" y="54835"/>
                    <a:pt x="5830277" y="132989"/>
                    <a:pt x="6025662" y="211143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6468734" y="4445228"/>
                  <a:ext cx="2354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8734" y="4445228"/>
                  <a:ext cx="235449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053" r="-15789" b="-111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線矢印コネクタ 6"/>
            <p:cNvCxnSpPr>
              <a:endCxn id="5" idx="9"/>
            </p:cNvCxnSpPr>
            <p:nvPr/>
          </p:nvCxnSpPr>
          <p:spPr bwMode="auto">
            <a:xfrm flipV="1">
              <a:off x="6177136" y="4728037"/>
              <a:ext cx="43910" cy="3204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6148228" y="4933393"/>
                  <a:ext cx="3588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228" y="4933393"/>
                  <a:ext cx="35888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864" r="-11864" b="-108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直線矢印コネクタ 8"/>
            <p:cNvCxnSpPr>
              <a:stCxn id="5" idx="6"/>
            </p:cNvCxnSpPr>
            <p:nvPr/>
          </p:nvCxnSpPr>
          <p:spPr bwMode="auto">
            <a:xfrm>
              <a:off x="4321908" y="4837453"/>
              <a:ext cx="2382275" cy="272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4864779" y="4588923"/>
                  <a:ext cx="4439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4779" y="4588923"/>
                  <a:ext cx="443968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722" r="-4167" b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64" y="2864581"/>
            <a:ext cx="3542175" cy="709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63588" y="3768789"/>
                <a:ext cx="64980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kumimoji="1" lang="en-US" altLang="ja-JP" dirty="0" smtClean="0"/>
                  <a:t>: Doppler</a:t>
                </a:r>
                <a:r>
                  <a:rPr kumimoji="1" lang="ja-JP" altLang="en-US" dirty="0" smtClean="0"/>
                  <a:t>シフトした波の振動数がジャイロ振動数と一致。</a:t>
                </a:r>
                <a:endParaRPr kumimoji="1" lang="en-US" altLang="ja-JP" dirty="0" smtClean="0"/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kumimoji="1" lang="ja-JP" altLang="en-US" dirty="0" smtClean="0"/>
                  <a:t>を無視すると、波長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ja-JP" altLang="en-US" dirty="0" smtClean="0"/>
                  <a:t>ラーマー半径、つまり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3768789"/>
                <a:ext cx="6498061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6604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126679" y="5773677"/>
                <a:ext cx="2791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Kolmogorov</a:t>
                </a:r>
                <a:r>
                  <a:rPr kumimoji="1" lang="ja-JP" altLang="en-US" dirty="0" smtClean="0"/>
                  <a:t>乱流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=5/3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679" y="5773677"/>
                <a:ext cx="279172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965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62" y="4559818"/>
            <a:ext cx="2619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63863" y="4895459"/>
                <a:ext cx="781816" cy="327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63" y="4895459"/>
                <a:ext cx="781816" cy="327526"/>
              </a:xfrm>
              <a:prstGeom prst="rect">
                <a:avLst/>
              </a:prstGeom>
              <a:blipFill rotWithShape="0">
                <a:blip r:embed="rId10"/>
                <a:stretch>
                  <a:fillRect l="-4688" r="-1563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486301" y="4895459"/>
                <a:ext cx="3453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301" y="4895459"/>
                <a:ext cx="345351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88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012156" y="5773677"/>
                <a:ext cx="22543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𝐸𝐸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56" y="5773677"/>
                <a:ext cx="2254335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892"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05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運動量空間におけるランダムウォーク</a:t>
            </a:r>
            <a:endParaRPr kumimoji="1" lang="ja-JP" altLang="en-US" dirty="0"/>
          </a:p>
        </p:txBody>
      </p:sp>
      <p:pic>
        <p:nvPicPr>
          <p:cNvPr id="9218" name="Picture 2" descr="「3次元 球殻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980728"/>
            <a:ext cx="4152976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5686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3846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6327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691" r="-8943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529" r="-20588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 bwMode="auto">
          <a:xfrm>
            <a:off x="1619672" y="4287579"/>
            <a:ext cx="144016" cy="329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887220" y="4634128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エネルギー一定面</a:t>
            </a:r>
            <a:endParaRPr kumimoji="1" lang="ja-JP" altLang="en-US" dirty="0"/>
          </a:p>
        </p:txBody>
      </p:sp>
      <p:sp>
        <p:nvSpPr>
          <p:cNvPr id="11" name="フリーフォーム 10"/>
          <p:cNvSpPr/>
          <p:nvPr/>
        </p:nvSpPr>
        <p:spPr bwMode="auto">
          <a:xfrm>
            <a:off x="2014655" y="3694771"/>
            <a:ext cx="1541294" cy="936702"/>
          </a:xfrm>
          <a:custGeom>
            <a:avLst/>
            <a:gdLst>
              <a:gd name="connsiteX0" fmla="*/ 550126 w 1540747"/>
              <a:gd name="connsiteY0" fmla="*/ 431180 h 936702"/>
              <a:gd name="connsiteX1" fmla="*/ 512956 w 1540747"/>
              <a:gd name="connsiteY1" fmla="*/ 401444 h 936702"/>
              <a:gd name="connsiteX2" fmla="*/ 498087 w 1540747"/>
              <a:gd name="connsiteY2" fmla="*/ 386575 h 936702"/>
              <a:gd name="connsiteX3" fmla="*/ 490653 w 1540747"/>
              <a:gd name="connsiteY3" fmla="*/ 356839 h 936702"/>
              <a:gd name="connsiteX4" fmla="*/ 468351 w 1540747"/>
              <a:gd name="connsiteY4" fmla="*/ 297366 h 936702"/>
              <a:gd name="connsiteX5" fmla="*/ 475785 w 1540747"/>
              <a:gd name="connsiteY5" fmla="*/ 215590 h 936702"/>
              <a:gd name="connsiteX6" fmla="*/ 535258 w 1540747"/>
              <a:gd name="connsiteY6" fmla="*/ 223024 h 936702"/>
              <a:gd name="connsiteX7" fmla="*/ 602166 w 1540747"/>
              <a:gd name="connsiteY7" fmla="*/ 237892 h 936702"/>
              <a:gd name="connsiteX8" fmla="*/ 654205 w 1540747"/>
              <a:gd name="connsiteY8" fmla="*/ 267629 h 936702"/>
              <a:gd name="connsiteX9" fmla="*/ 669073 w 1540747"/>
              <a:gd name="connsiteY9" fmla="*/ 289931 h 936702"/>
              <a:gd name="connsiteX10" fmla="*/ 698809 w 1540747"/>
              <a:gd name="connsiteY10" fmla="*/ 356839 h 936702"/>
              <a:gd name="connsiteX11" fmla="*/ 721112 w 1540747"/>
              <a:gd name="connsiteY11" fmla="*/ 408878 h 936702"/>
              <a:gd name="connsiteX12" fmla="*/ 721112 w 1540747"/>
              <a:gd name="connsiteY12" fmla="*/ 468351 h 936702"/>
              <a:gd name="connsiteX13" fmla="*/ 728546 w 1540747"/>
              <a:gd name="connsiteY13" fmla="*/ 557561 h 936702"/>
              <a:gd name="connsiteX14" fmla="*/ 743414 w 1540747"/>
              <a:gd name="connsiteY14" fmla="*/ 594731 h 936702"/>
              <a:gd name="connsiteX15" fmla="*/ 750848 w 1540747"/>
              <a:gd name="connsiteY15" fmla="*/ 624468 h 936702"/>
              <a:gd name="connsiteX16" fmla="*/ 817756 w 1540747"/>
              <a:gd name="connsiteY16" fmla="*/ 676507 h 936702"/>
              <a:gd name="connsiteX17" fmla="*/ 959005 w 1540747"/>
              <a:gd name="connsiteY17" fmla="*/ 669073 h 936702"/>
              <a:gd name="connsiteX18" fmla="*/ 966439 w 1540747"/>
              <a:gd name="connsiteY18" fmla="*/ 646770 h 936702"/>
              <a:gd name="connsiteX19" fmla="*/ 1018478 w 1540747"/>
              <a:gd name="connsiteY19" fmla="*/ 594731 h 936702"/>
              <a:gd name="connsiteX20" fmla="*/ 1033346 w 1540747"/>
              <a:gd name="connsiteY20" fmla="*/ 446049 h 936702"/>
              <a:gd name="connsiteX21" fmla="*/ 1048214 w 1540747"/>
              <a:gd name="connsiteY21" fmla="*/ 408878 h 936702"/>
              <a:gd name="connsiteX22" fmla="*/ 1033346 w 1540747"/>
              <a:gd name="connsiteY22" fmla="*/ 379141 h 936702"/>
              <a:gd name="connsiteX23" fmla="*/ 951570 w 1540747"/>
              <a:gd name="connsiteY23" fmla="*/ 341970 h 936702"/>
              <a:gd name="connsiteX24" fmla="*/ 921834 w 1540747"/>
              <a:gd name="connsiteY24" fmla="*/ 297366 h 936702"/>
              <a:gd name="connsiteX25" fmla="*/ 869795 w 1540747"/>
              <a:gd name="connsiteY25" fmla="*/ 275063 h 936702"/>
              <a:gd name="connsiteX26" fmla="*/ 810322 w 1540747"/>
              <a:gd name="connsiteY26" fmla="*/ 223024 h 936702"/>
              <a:gd name="connsiteX27" fmla="*/ 780585 w 1540747"/>
              <a:gd name="connsiteY27" fmla="*/ 185853 h 936702"/>
              <a:gd name="connsiteX28" fmla="*/ 765717 w 1540747"/>
              <a:gd name="connsiteY28" fmla="*/ 163551 h 936702"/>
              <a:gd name="connsiteX29" fmla="*/ 810322 w 1540747"/>
              <a:gd name="connsiteY29" fmla="*/ 7434 h 936702"/>
              <a:gd name="connsiteX30" fmla="*/ 869795 w 1540747"/>
              <a:gd name="connsiteY30" fmla="*/ 14868 h 936702"/>
              <a:gd name="connsiteX31" fmla="*/ 921834 w 1540747"/>
              <a:gd name="connsiteY31" fmla="*/ 66907 h 936702"/>
              <a:gd name="connsiteX32" fmla="*/ 1011044 w 1540747"/>
              <a:gd name="connsiteY32" fmla="*/ 111512 h 936702"/>
              <a:gd name="connsiteX33" fmla="*/ 1070517 w 1540747"/>
              <a:gd name="connsiteY33" fmla="*/ 156117 h 936702"/>
              <a:gd name="connsiteX34" fmla="*/ 1085385 w 1540747"/>
              <a:gd name="connsiteY34" fmla="*/ 185853 h 936702"/>
              <a:gd name="connsiteX35" fmla="*/ 1129990 w 1540747"/>
              <a:gd name="connsiteY35" fmla="*/ 208156 h 936702"/>
              <a:gd name="connsiteX36" fmla="*/ 1137424 w 1540747"/>
              <a:gd name="connsiteY36" fmla="*/ 230458 h 936702"/>
              <a:gd name="connsiteX37" fmla="*/ 1152292 w 1540747"/>
              <a:gd name="connsiteY37" fmla="*/ 245327 h 936702"/>
              <a:gd name="connsiteX38" fmla="*/ 1174595 w 1540747"/>
              <a:gd name="connsiteY38" fmla="*/ 312234 h 936702"/>
              <a:gd name="connsiteX39" fmla="*/ 1182029 w 1540747"/>
              <a:gd name="connsiteY39" fmla="*/ 341970 h 936702"/>
              <a:gd name="connsiteX40" fmla="*/ 1196897 w 1540747"/>
              <a:gd name="connsiteY40" fmla="*/ 356839 h 936702"/>
              <a:gd name="connsiteX41" fmla="*/ 1211766 w 1540747"/>
              <a:gd name="connsiteY41" fmla="*/ 379141 h 936702"/>
              <a:gd name="connsiteX42" fmla="*/ 1278673 w 1540747"/>
              <a:gd name="connsiteY42" fmla="*/ 416312 h 936702"/>
              <a:gd name="connsiteX43" fmla="*/ 1300975 w 1540747"/>
              <a:gd name="connsiteY43" fmla="*/ 431180 h 936702"/>
              <a:gd name="connsiteX44" fmla="*/ 1345580 w 1540747"/>
              <a:gd name="connsiteY44" fmla="*/ 446049 h 936702"/>
              <a:gd name="connsiteX45" fmla="*/ 1390185 w 1540747"/>
              <a:gd name="connsiteY45" fmla="*/ 475785 h 936702"/>
              <a:gd name="connsiteX46" fmla="*/ 1486829 w 1540747"/>
              <a:gd name="connsiteY46" fmla="*/ 490653 h 936702"/>
              <a:gd name="connsiteX47" fmla="*/ 1538868 w 1540747"/>
              <a:gd name="connsiteY47" fmla="*/ 483219 h 936702"/>
              <a:gd name="connsiteX48" fmla="*/ 1531434 w 1540747"/>
              <a:gd name="connsiteY48" fmla="*/ 460917 h 936702"/>
              <a:gd name="connsiteX49" fmla="*/ 1516566 w 1540747"/>
              <a:gd name="connsiteY49" fmla="*/ 371707 h 936702"/>
              <a:gd name="connsiteX50" fmla="*/ 1538868 w 1540747"/>
              <a:gd name="connsiteY50" fmla="*/ 334536 h 936702"/>
              <a:gd name="connsiteX51" fmla="*/ 1531434 w 1540747"/>
              <a:gd name="connsiteY51" fmla="*/ 289931 h 936702"/>
              <a:gd name="connsiteX52" fmla="*/ 1509131 w 1540747"/>
              <a:gd name="connsiteY52" fmla="*/ 237892 h 936702"/>
              <a:gd name="connsiteX53" fmla="*/ 1479395 w 1540747"/>
              <a:gd name="connsiteY53" fmla="*/ 223024 h 936702"/>
              <a:gd name="connsiteX54" fmla="*/ 1427356 w 1540747"/>
              <a:gd name="connsiteY54" fmla="*/ 208156 h 936702"/>
              <a:gd name="connsiteX55" fmla="*/ 1308409 w 1540747"/>
              <a:gd name="connsiteY55" fmla="*/ 178419 h 936702"/>
              <a:gd name="connsiteX56" fmla="*/ 1219200 w 1540747"/>
              <a:gd name="connsiteY56" fmla="*/ 170985 h 936702"/>
              <a:gd name="connsiteX57" fmla="*/ 1144858 w 1540747"/>
              <a:gd name="connsiteY57" fmla="*/ 126380 h 936702"/>
              <a:gd name="connsiteX58" fmla="*/ 1011044 w 1540747"/>
              <a:gd name="connsiteY58" fmla="*/ 89209 h 936702"/>
              <a:gd name="connsiteX59" fmla="*/ 810322 w 1540747"/>
              <a:gd name="connsiteY59" fmla="*/ 59473 h 936702"/>
              <a:gd name="connsiteX60" fmla="*/ 587297 w 1540747"/>
              <a:gd name="connsiteY60" fmla="*/ 52039 h 936702"/>
              <a:gd name="connsiteX61" fmla="*/ 512956 w 1540747"/>
              <a:gd name="connsiteY61" fmla="*/ 22302 h 936702"/>
              <a:gd name="connsiteX62" fmla="*/ 460917 w 1540747"/>
              <a:gd name="connsiteY62" fmla="*/ 0 h 936702"/>
              <a:gd name="connsiteX63" fmla="*/ 401444 w 1540747"/>
              <a:gd name="connsiteY63" fmla="*/ 66907 h 936702"/>
              <a:gd name="connsiteX64" fmla="*/ 341970 w 1540747"/>
              <a:gd name="connsiteY64" fmla="*/ 126380 h 936702"/>
              <a:gd name="connsiteX65" fmla="*/ 327102 w 1540747"/>
              <a:gd name="connsiteY65" fmla="*/ 215590 h 936702"/>
              <a:gd name="connsiteX66" fmla="*/ 319668 w 1540747"/>
              <a:gd name="connsiteY66" fmla="*/ 245327 h 936702"/>
              <a:gd name="connsiteX67" fmla="*/ 297366 w 1540747"/>
              <a:gd name="connsiteY67" fmla="*/ 260195 h 936702"/>
              <a:gd name="connsiteX68" fmla="*/ 44605 w 1540747"/>
              <a:gd name="connsiteY68" fmla="*/ 245327 h 936702"/>
              <a:gd name="connsiteX69" fmla="*/ 22302 w 1540747"/>
              <a:gd name="connsiteY69" fmla="*/ 230458 h 936702"/>
              <a:gd name="connsiteX70" fmla="*/ 0 w 1540747"/>
              <a:gd name="connsiteY70" fmla="*/ 223024 h 936702"/>
              <a:gd name="connsiteX71" fmla="*/ 7434 w 1540747"/>
              <a:gd name="connsiteY71" fmla="*/ 200722 h 936702"/>
              <a:gd name="connsiteX72" fmla="*/ 14868 w 1540747"/>
              <a:gd name="connsiteY72" fmla="*/ 141249 h 936702"/>
              <a:gd name="connsiteX73" fmla="*/ 37170 w 1540747"/>
              <a:gd name="connsiteY73" fmla="*/ 133814 h 936702"/>
              <a:gd name="connsiteX74" fmla="*/ 126380 w 1540747"/>
              <a:gd name="connsiteY74" fmla="*/ 148683 h 936702"/>
              <a:gd name="connsiteX75" fmla="*/ 148683 w 1540747"/>
              <a:gd name="connsiteY75" fmla="*/ 170985 h 936702"/>
              <a:gd name="connsiteX76" fmla="*/ 193287 w 1540747"/>
              <a:gd name="connsiteY76" fmla="*/ 185853 h 936702"/>
              <a:gd name="connsiteX77" fmla="*/ 237892 w 1540747"/>
              <a:gd name="connsiteY77" fmla="*/ 237892 h 936702"/>
              <a:gd name="connsiteX78" fmla="*/ 252761 w 1540747"/>
              <a:gd name="connsiteY78" fmla="*/ 275063 h 936702"/>
              <a:gd name="connsiteX79" fmla="*/ 267629 w 1540747"/>
              <a:gd name="connsiteY79" fmla="*/ 304800 h 936702"/>
              <a:gd name="connsiteX80" fmla="*/ 275063 w 1540747"/>
              <a:gd name="connsiteY80" fmla="*/ 341970 h 936702"/>
              <a:gd name="connsiteX81" fmla="*/ 297366 w 1540747"/>
              <a:gd name="connsiteY81" fmla="*/ 535258 h 936702"/>
              <a:gd name="connsiteX82" fmla="*/ 312234 w 1540747"/>
              <a:gd name="connsiteY82" fmla="*/ 564995 h 936702"/>
              <a:gd name="connsiteX83" fmla="*/ 341970 w 1540747"/>
              <a:gd name="connsiteY83" fmla="*/ 646770 h 936702"/>
              <a:gd name="connsiteX84" fmla="*/ 394009 w 1540747"/>
              <a:gd name="connsiteY84" fmla="*/ 683941 h 936702"/>
              <a:gd name="connsiteX85" fmla="*/ 438614 w 1540747"/>
              <a:gd name="connsiteY85" fmla="*/ 721112 h 936702"/>
              <a:gd name="connsiteX86" fmla="*/ 475785 w 1540747"/>
              <a:gd name="connsiteY86" fmla="*/ 728546 h 936702"/>
              <a:gd name="connsiteX87" fmla="*/ 527824 w 1540747"/>
              <a:gd name="connsiteY87" fmla="*/ 758283 h 936702"/>
              <a:gd name="connsiteX88" fmla="*/ 550126 w 1540747"/>
              <a:gd name="connsiteY88" fmla="*/ 765717 h 936702"/>
              <a:gd name="connsiteX89" fmla="*/ 609600 w 1540747"/>
              <a:gd name="connsiteY89" fmla="*/ 788019 h 936702"/>
              <a:gd name="connsiteX90" fmla="*/ 624468 w 1540747"/>
              <a:gd name="connsiteY90" fmla="*/ 802888 h 936702"/>
              <a:gd name="connsiteX91" fmla="*/ 728546 w 1540747"/>
              <a:gd name="connsiteY91" fmla="*/ 810322 h 936702"/>
              <a:gd name="connsiteX92" fmla="*/ 877229 w 1540747"/>
              <a:gd name="connsiteY92" fmla="*/ 825190 h 936702"/>
              <a:gd name="connsiteX93" fmla="*/ 906966 w 1540747"/>
              <a:gd name="connsiteY93" fmla="*/ 854927 h 936702"/>
              <a:gd name="connsiteX94" fmla="*/ 914400 w 1540747"/>
              <a:gd name="connsiteY94" fmla="*/ 936702 h 936702"/>
              <a:gd name="connsiteX0" fmla="*/ 550126 w 1541294"/>
              <a:gd name="connsiteY0" fmla="*/ 431180 h 936702"/>
              <a:gd name="connsiteX1" fmla="*/ 512956 w 1541294"/>
              <a:gd name="connsiteY1" fmla="*/ 401444 h 936702"/>
              <a:gd name="connsiteX2" fmla="*/ 498087 w 1541294"/>
              <a:gd name="connsiteY2" fmla="*/ 386575 h 936702"/>
              <a:gd name="connsiteX3" fmla="*/ 490653 w 1541294"/>
              <a:gd name="connsiteY3" fmla="*/ 356839 h 936702"/>
              <a:gd name="connsiteX4" fmla="*/ 468351 w 1541294"/>
              <a:gd name="connsiteY4" fmla="*/ 297366 h 936702"/>
              <a:gd name="connsiteX5" fmla="*/ 475785 w 1541294"/>
              <a:gd name="connsiteY5" fmla="*/ 215590 h 936702"/>
              <a:gd name="connsiteX6" fmla="*/ 535258 w 1541294"/>
              <a:gd name="connsiteY6" fmla="*/ 223024 h 936702"/>
              <a:gd name="connsiteX7" fmla="*/ 602166 w 1541294"/>
              <a:gd name="connsiteY7" fmla="*/ 237892 h 936702"/>
              <a:gd name="connsiteX8" fmla="*/ 654205 w 1541294"/>
              <a:gd name="connsiteY8" fmla="*/ 267629 h 936702"/>
              <a:gd name="connsiteX9" fmla="*/ 669073 w 1541294"/>
              <a:gd name="connsiteY9" fmla="*/ 289931 h 936702"/>
              <a:gd name="connsiteX10" fmla="*/ 698809 w 1541294"/>
              <a:gd name="connsiteY10" fmla="*/ 356839 h 936702"/>
              <a:gd name="connsiteX11" fmla="*/ 721112 w 1541294"/>
              <a:gd name="connsiteY11" fmla="*/ 408878 h 936702"/>
              <a:gd name="connsiteX12" fmla="*/ 721112 w 1541294"/>
              <a:gd name="connsiteY12" fmla="*/ 468351 h 936702"/>
              <a:gd name="connsiteX13" fmla="*/ 728546 w 1541294"/>
              <a:gd name="connsiteY13" fmla="*/ 557561 h 936702"/>
              <a:gd name="connsiteX14" fmla="*/ 743414 w 1541294"/>
              <a:gd name="connsiteY14" fmla="*/ 594731 h 936702"/>
              <a:gd name="connsiteX15" fmla="*/ 750848 w 1541294"/>
              <a:gd name="connsiteY15" fmla="*/ 624468 h 936702"/>
              <a:gd name="connsiteX16" fmla="*/ 817756 w 1541294"/>
              <a:gd name="connsiteY16" fmla="*/ 676507 h 936702"/>
              <a:gd name="connsiteX17" fmla="*/ 959005 w 1541294"/>
              <a:gd name="connsiteY17" fmla="*/ 669073 h 936702"/>
              <a:gd name="connsiteX18" fmla="*/ 966439 w 1541294"/>
              <a:gd name="connsiteY18" fmla="*/ 646770 h 936702"/>
              <a:gd name="connsiteX19" fmla="*/ 1018478 w 1541294"/>
              <a:gd name="connsiteY19" fmla="*/ 594731 h 936702"/>
              <a:gd name="connsiteX20" fmla="*/ 1033346 w 1541294"/>
              <a:gd name="connsiteY20" fmla="*/ 446049 h 936702"/>
              <a:gd name="connsiteX21" fmla="*/ 1048214 w 1541294"/>
              <a:gd name="connsiteY21" fmla="*/ 408878 h 936702"/>
              <a:gd name="connsiteX22" fmla="*/ 1033346 w 1541294"/>
              <a:gd name="connsiteY22" fmla="*/ 379141 h 936702"/>
              <a:gd name="connsiteX23" fmla="*/ 951570 w 1541294"/>
              <a:gd name="connsiteY23" fmla="*/ 341970 h 936702"/>
              <a:gd name="connsiteX24" fmla="*/ 921834 w 1541294"/>
              <a:gd name="connsiteY24" fmla="*/ 297366 h 936702"/>
              <a:gd name="connsiteX25" fmla="*/ 869795 w 1541294"/>
              <a:gd name="connsiteY25" fmla="*/ 275063 h 936702"/>
              <a:gd name="connsiteX26" fmla="*/ 810322 w 1541294"/>
              <a:gd name="connsiteY26" fmla="*/ 223024 h 936702"/>
              <a:gd name="connsiteX27" fmla="*/ 780585 w 1541294"/>
              <a:gd name="connsiteY27" fmla="*/ 185853 h 936702"/>
              <a:gd name="connsiteX28" fmla="*/ 765717 w 1541294"/>
              <a:gd name="connsiteY28" fmla="*/ 163551 h 936702"/>
              <a:gd name="connsiteX29" fmla="*/ 810322 w 1541294"/>
              <a:gd name="connsiteY29" fmla="*/ 7434 h 936702"/>
              <a:gd name="connsiteX30" fmla="*/ 869795 w 1541294"/>
              <a:gd name="connsiteY30" fmla="*/ 14868 h 936702"/>
              <a:gd name="connsiteX31" fmla="*/ 921834 w 1541294"/>
              <a:gd name="connsiteY31" fmla="*/ 66907 h 936702"/>
              <a:gd name="connsiteX32" fmla="*/ 1011044 w 1541294"/>
              <a:gd name="connsiteY32" fmla="*/ 111512 h 936702"/>
              <a:gd name="connsiteX33" fmla="*/ 1070517 w 1541294"/>
              <a:gd name="connsiteY33" fmla="*/ 156117 h 936702"/>
              <a:gd name="connsiteX34" fmla="*/ 1085385 w 1541294"/>
              <a:gd name="connsiteY34" fmla="*/ 185853 h 936702"/>
              <a:gd name="connsiteX35" fmla="*/ 1129990 w 1541294"/>
              <a:gd name="connsiteY35" fmla="*/ 208156 h 936702"/>
              <a:gd name="connsiteX36" fmla="*/ 1137424 w 1541294"/>
              <a:gd name="connsiteY36" fmla="*/ 230458 h 936702"/>
              <a:gd name="connsiteX37" fmla="*/ 1152292 w 1541294"/>
              <a:gd name="connsiteY37" fmla="*/ 245327 h 936702"/>
              <a:gd name="connsiteX38" fmla="*/ 1174595 w 1541294"/>
              <a:gd name="connsiteY38" fmla="*/ 312234 h 936702"/>
              <a:gd name="connsiteX39" fmla="*/ 1182029 w 1541294"/>
              <a:gd name="connsiteY39" fmla="*/ 341970 h 936702"/>
              <a:gd name="connsiteX40" fmla="*/ 1196897 w 1541294"/>
              <a:gd name="connsiteY40" fmla="*/ 356839 h 936702"/>
              <a:gd name="connsiteX41" fmla="*/ 1211766 w 1541294"/>
              <a:gd name="connsiteY41" fmla="*/ 379141 h 936702"/>
              <a:gd name="connsiteX42" fmla="*/ 1278673 w 1541294"/>
              <a:gd name="connsiteY42" fmla="*/ 416312 h 936702"/>
              <a:gd name="connsiteX43" fmla="*/ 1300975 w 1541294"/>
              <a:gd name="connsiteY43" fmla="*/ 431180 h 936702"/>
              <a:gd name="connsiteX44" fmla="*/ 1345580 w 1541294"/>
              <a:gd name="connsiteY44" fmla="*/ 446049 h 936702"/>
              <a:gd name="connsiteX45" fmla="*/ 1390185 w 1541294"/>
              <a:gd name="connsiteY45" fmla="*/ 475785 h 936702"/>
              <a:gd name="connsiteX46" fmla="*/ 1486829 w 1541294"/>
              <a:gd name="connsiteY46" fmla="*/ 490653 h 936702"/>
              <a:gd name="connsiteX47" fmla="*/ 1538868 w 1541294"/>
              <a:gd name="connsiteY47" fmla="*/ 483219 h 936702"/>
              <a:gd name="connsiteX48" fmla="*/ 1531434 w 1541294"/>
              <a:gd name="connsiteY48" fmla="*/ 460917 h 936702"/>
              <a:gd name="connsiteX49" fmla="*/ 1516566 w 1541294"/>
              <a:gd name="connsiteY49" fmla="*/ 371707 h 936702"/>
              <a:gd name="connsiteX50" fmla="*/ 1538868 w 1541294"/>
              <a:gd name="connsiteY50" fmla="*/ 334536 h 936702"/>
              <a:gd name="connsiteX51" fmla="*/ 1531434 w 1541294"/>
              <a:gd name="connsiteY51" fmla="*/ 289931 h 936702"/>
              <a:gd name="connsiteX52" fmla="*/ 1509131 w 1541294"/>
              <a:gd name="connsiteY52" fmla="*/ 237892 h 936702"/>
              <a:gd name="connsiteX53" fmla="*/ 1479395 w 1541294"/>
              <a:gd name="connsiteY53" fmla="*/ 223024 h 936702"/>
              <a:gd name="connsiteX54" fmla="*/ 1427356 w 1541294"/>
              <a:gd name="connsiteY54" fmla="*/ 208156 h 936702"/>
              <a:gd name="connsiteX55" fmla="*/ 1308409 w 1541294"/>
              <a:gd name="connsiteY55" fmla="*/ 178419 h 936702"/>
              <a:gd name="connsiteX56" fmla="*/ 1219200 w 1541294"/>
              <a:gd name="connsiteY56" fmla="*/ 170985 h 936702"/>
              <a:gd name="connsiteX57" fmla="*/ 1144858 w 1541294"/>
              <a:gd name="connsiteY57" fmla="*/ 126380 h 936702"/>
              <a:gd name="connsiteX58" fmla="*/ 1011044 w 1541294"/>
              <a:gd name="connsiteY58" fmla="*/ 89209 h 936702"/>
              <a:gd name="connsiteX59" fmla="*/ 810322 w 1541294"/>
              <a:gd name="connsiteY59" fmla="*/ 59473 h 936702"/>
              <a:gd name="connsiteX60" fmla="*/ 587297 w 1541294"/>
              <a:gd name="connsiteY60" fmla="*/ 52039 h 936702"/>
              <a:gd name="connsiteX61" fmla="*/ 512956 w 1541294"/>
              <a:gd name="connsiteY61" fmla="*/ 22302 h 936702"/>
              <a:gd name="connsiteX62" fmla="*/ 460917 w 1541294"/>
              <a:gd name="connsiteY62" fmla="*/ 0 h 936702"/>
              <a:gd name="connsiteX63" fmla="*/ 401444 w 1541294"/>
              <a:gd name="connsiteY63" fmla="*/ 66907 h 936702"/>
              <a:gd name="connsiteX64" fmla="*/ 341970 w 1541294"/>
              <a:gd name="connsiteY64" fmla="*/ 126380 h 936702"/>
              <a:gd name="connsiteX65" fmla="*/ 327102 w 1541294"/>
              <a:gd name="connsiteY65" fmla="*/ 215590 h 936702"/>
              <a:gd name="connsiteX66" fmla="*/ 319668 w 1541294"/>
              <a:gd name="connsiteY66" fmla="*/ 245327 h 936702"/>
              <a:gd name="connsiteX67" fmla="*/ 297366 w 1541294"/>
              <a:gd name="connsiteY67" fmla="*/ 260195 h 936702"/>
              <a:gd name="connsiteX68" fmla="*/ 44605 w 1541294"/>
              <a:gd name="connsiteY68" fmla="*/ 245327 h 936702"/>
              <a:gd name="connsiteX69" fmla="*/ 22302 w 1541294"/>
              <a:gd name="connsiteY69" fmla="*/ 230458 h 936702"/>
              <a:gd name="connsiteX70" fmla="*/ 0 w 1541294"/>
              <a:gd name="connsiteY70" fmla="*/ 223024 h 936702"/>
              <a:gd name="connsiteX71" fmla="*/ 7434 w 1541294"/>
              <a:gd name="connsiteY71" fmla="*/ 200722 h 936702"/>
              <a:gd name="connsiteX72" fmla="*/ 14868 w 1541294"/>
              <a:gd name="connsiteY72" fmla="*/ 141249 h 936702"/>
              <a:gd name="connsiteX73" fmla="*/ 37170 w 1541294"/>
              <a:gd name="connsiteY73" fmla="*/ 133814 h 936702"/>
              <a:gd name="connsiteX74" fmla="*/ 126380 w 1541294"/>
              <a:gd name="connsiteY74" fmla="*/ 148683 h 936702"/>
              <a:gd name="connsiteX75" fmla="*/ 148683 w 1541294"/>
              <a:gd name="connsiteY75" fmla="*/ 170985 h 936702"/>
              <a:gd name="connsiteX76" fmla="*/ 193287 w 1541294"/>
              <a:gd name="connsiteY76" fmla="*/ 185853 h 936702"/>
              <a:gd name="connsiteX77" fmla="*/ 237892 w 1541294"/>
              <a:gd name="connsiteY77" fmla="*/ 237892 h 936702"/>
              <a:gd name="connsiteX78" fmla="*/ 252761 w 1541294"/>
              <a:gd name="connsiteY78" fmla="*/ 275063 h 936702"/>
              <a:gd name="connsiteX79" fmla="*/ 267629 w 1541294"/>
              <a:gd name="connsiteY79" fmla="*/ 304800 h 936702"/>
              <a:gd name="connsiteX80" fmla="*/ 275063 w 1541294"/>
              <a:gd name="connsiteY80" fmla="*/ 341970 h 936702"/>
              <a:gd name="connsiteX81" fmla="*/ 297366 w 1541294"/>
              <a:gd name="connsiteY81" fmla="*/ 535258 h 936702"/>
              <a:gd name="connsiteX82" fmla="*/ 312234 w 1541294"/>
              <a:gd name="connsiteY82" fmla="*/ 564995 h 936702"/>
              <a:gd name="connsiteX83" fmla="*/ 341970 w 1541294"/>
              <a:gd name="connsiteY83" fmla="*/ 646770 h 936702"/>
              <a:gd name="connsiteX84" fmla="*/ 394009 w 1541294"/>
              <a:gd name="connsiteY84" fmla="*/ 683941 h 936702"/>
              <a:gd name="connsiteX85" fmla="*/ 438614 w 1541294"/>
              <a:gd name="connsiteY85" fmla="*/ 721112 h 936702"/>
              <a:gd name="connsiteX86" fmla="*/ 475785 w 1541294"/>
              <a:gd name="connsiteY86" fmla="*/ 728546 h 936702"/>
              <a:gd name="connsiteX87" fmla="*/ 527824 w 1541294"/>
              <a:gd name="connsiteY87" fmla="*/ 758283 h 936702"/>
              <a:gd name="connsiteX88" fmla="*/ 550126 w 1541294"/>
              <a:gd name="connsiteY88" fmla="*/ 765717 h 936702"/>
              <a:gd name="connsiteX89" fmla="*/ 609600 w 1541294"/>
              <a:gd name="connsiteY89" fmla="*/ 788019 h 936702"/>
              <a:gd name="connsiteX90" fmla="*/ 624468 w 1541294"/>
              <a:gd name="connsiteY90" fmla="*/ 802888 h 936702"/>
              <a:gd name="connsiteX91" fmla="*/ 728546 w 1541294"/>
              <a:gd name="connsiteY91" fmla="*/ 810322 h 936702"/>
              <a:gd name="connsiteX92" fmla="*/ 877229 w 1541294"/>
              <a:gd name="connsiteY92" fmla="*/ 825190 h 936702"/>
              <a:gd name="connsiteX93" fmla="*/ 906966 w 1541294"/>
              <a:gd name="connsiteY93" fmla="*/ 854927 h 936702"/>
              <a:gd name="connsiteX94" fmla="*/ 914400 w 1541294"/>
              <a:gd name="connsiteY94" fmla="*/ 936702 h 93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541294" h="936702">
                <a:moveTo>
                  <a:pt x="550126" y="431180"/>
                </a:moveTo>
                <a:cubicBezTo>
                  <a:pt x="537736" y="421268"/>
                  <a:pt x="525003" y="411770"/>
                  <a:pt x="512956" y="401444"/>
                </a:cubicBezTo>
                <a:cubicBezTo>
                  <a:pt x="507634" y="396882"/>
                  <a:pt x="501222" y="392844"/>
                  <a:pt x="498087" y="386575"/>
                </a:cubicBezTo>
                <a:cubicBezTo>
                  <a:pt x="493518" y="377437"/>
                  <a:pt x="494240" y="366406"/>
                  <a:pt x="490653" y="356839"/>
                </a:cubicBezTo>
                <a:cubicBezTo>
                  <a:pt x="461497" y="279089"/>
                  <a:pt x="487433" y="373693"/>
                  <a:pt x="468351" y="297366"/>
                </a:cubicBezTo>
                <a:cubicBezTo>
                  <a:pt x="470829" y="270107"/>
                  <a:pt x="457475" y="235935"/>
                  <a:pt x="475785" y="215590"/>
                </a:cubicBezTo>
                <a:cubicBezTo>
                  <a:pt x="489150" y="200740"/>
                  <a:pt x="515583" y="219552"/>
                  <a:pt x="535258" y="223024"/>
                </a:cubicBezTo>
                <a:cubicBezTo>
                  <a:pt x="557757" y="226994"/>
                  <a:pt x="579863" y="232936"/>
                  <a:pt x="602166" y="237892"/>
                </a:cubicBezTo>
                <a:cubicBezTo>
                  <a:pt x="613823" y="243721"/>
                  <a:pt x="643700" y="257124"/>
                  <a:pt x="654205" y="267629"/>
                </a:cubicBezTo>
                <a:cubicBezTo>
                  <a:pt x="660523" y="273947"/>
                  <a:pt x="664117" y="282497"/>
                  <a:pt x="669073" y="289931"/>
                </a:cubicBezTo>
                <a:cubicBezTo>
                  <a:pt x="685708" y="373108"/>
                  <a:pt x="662286" y="283795"/>
                  <a:pt x="698809" y="356839"/>
                </a:cubicBezTo>
                <a:cubicBezTo>
                  <a:pt x="746819" y="452856"/>
                  <a:pt x="666990" y="327691"/>
                  <a:pt x="721112" y="408878"/>
                </a:cubicBezTo>
                <a:cubicBezTo>
                  <a:pt x="707896" y="461742"/>
                  <a:pt x="714504" y="415486"/>
                  <a:pt x="721112" y="468351"/>
                </a:cubicBezTo>
                <a:cubicBezTo>
                  <a:pt x="724813" y="497960"/>
                  <a:pt x="723360" y="528175"/>
                  <a:pt x="728546" y="557561"/>
                </a:cubicBezTo>
                <a:cubicBezTo>
                  <a:pt x="730865" y="570702"/>
                  <a:pt x="739194" y="582071"/>
                  <a:pt x="743414" y="594731"/>
                </a:cubicBezTo>
                <a:cubicBezTo>
                  <a:pt x="746645" y="604424"/>
                  <a:pt x="744989" y="616098"/>
                  <a:pt x="750848" y="624468"/>
                </a:cubicBezTo>
                <a:cubicBezTo>
                  <a:pt x="781372" y="668074"/>
                  <a:pt x="782818" y="664862"/>
                  <a:pt x="817756" y="676507"/>
                </a:cubicBezTo>
                <a:cubicBezTo>
                  <a:pt x="864839" y="674029"/>
                  <a:pt x="912772" y="678320"/>
                  <a:pt x="959005" y="669073"/>
                </a:cubicBezTo>
                <a:cubicBezTo>
                  <a:pt x="966689" y="667536"/>
                  <a:pt x="961544" y="652889"/>
                  <a:pt x="966439" y="646770"/>
                </a:cubicBezTo>
                <a:cubicBezTo>
                  <a:pt x="981764" y="627614"/>
                  <a:pt x="1018478" y="594731"/>
                  <a:pt x="1018478" y="594731"/>
                </a:cubicBezTo>
                <a:cubicBezTo>
                  <a:pt x="1041774" y="501546"/>
                  <a:pt x="1001061" y="672045"/>
                  <a:pt x="1033346" y="446049"/>
                </a:cubicBezTo>
                <a:cubicBezTo>
                  <a:pt x="1035233" y="432838"/>
                  <a:pt x="1043258" y="421268"/>
                  <a:pt x="1048214" y="408878"/>
                </a:cubicBezTo>
                <a:cubicBezTo>
                  <a:pt x="1043258" y="398966"/>
                  <a:pt x="1042000" y="386064"/>
                  <a:pt x="1033346" y="379141"/>
                </a:cubicBezTo>
                <a:cubicBezTo>
                  <a:pt x="1009606" y="360149"/>
                  <a:pt x="979787" y="351377"/>
                  <a:pt x="951570" y="341970"/>
                </a:cubicBezTo>
                <a:cubicBezTo>
                  <a:pt x="941658" y="327102"/>
                  <a:pt x="934469" y="310001"/>
                  <a:pt x="921834" y="297366"/>
                </a:cubicBezTo>
                <a:cubicBezTo>
                  <a:pt x="912647" y="288179"/>
                  <a:pt x="883125" y="279506"/>
                  <a:pt x="869795" y="275063"/>
                </a:cubicBezTo>
                <a:cubicBezTo>
                  <a:pt x="826306" y="231574"/>
                  <a:pt x="847204" y="247612"/>
                  <a:pt x="810322" y="223024"/>
                </a:cubicBezTo>
                <a:cubicBezTo>
                  <a:pt x="764548" y="154367"/>
                  <a:pt x="822965" y="238829"/>
                  <a:pt x="780585" y="185853"/>
                </a:cubicBezTo>
                <a:cubicBezTo>
                  <a:pt x="775004" y="178876"/>
                  <a:pt x="770673" y="170985"/>
                  <a:pt x="765717" y="163551"/>
                </a:cubicBezTo>
                <a:cubicBezTo>
                  <a:pt x="768121" y="140717"/>
                  <a:pt x="741429" y="13175"/>
                  <a:pt x="810322" y="7434"/>
                </a:cubicBezTo>
                <a:cubicBezTo>
                  <a:pt x="830232" y="5775"/>
                  <a:pt x="849971" y="12390"/>
                  <a:pt x="869795" y="14868"/>
                </a:cubicBezTo>
                <a:cubicBezTo>
                  <a:pt x="887141" y="32214"/>
                  <a:pt x="898561" y="59149"/>
                  <a:pt x="921834" y="66907"/>
                </a:cubicBezTo>
                <a:cubicBezTo>
                  <a:pt x="968340" y="82409"/>
                  <a:pt x="937286" y="70535"/>
                  <a:pt x="1011044" y="111512"/>
                </a:cubicBezTo>
                <a:cubicBezTo>
                  <a:pt x="1052094" y="173087"/>
                  <a:pt x="986364" y="82483"/>
                  <a:pt x="1070517" y="156117"/>
                </a:cubicBezTo>
                <a:cubicBezTo>
                  <a:pt x="1078857" y="163415"/>
                  <a:pt x="1077045" y="178555"/>
                  <a:pt x="1085385" y="185853"/>
                </a:cubicBezTo>
                <a:cubicBezTo>
                  <a:pt x="1097895" y="196800"/>
                  <a:pt x="1115122" y="200722"/>
                  <a:pt x="1129990" y="208156"/>
                </a:cubicBezTo>
                <a:cubicBezTo>
                  <a:pt x="1132468" y="215590"/>
                  <a:pt x="1133392" y="223739"/>
                  <a:pt x="1137424" y="230458"/>
                </a:cubicBezTo>
                <a:cubicBezTo>
                  <a:pt x="1141030" y="236468"/>
                  <a:pt x="1149831" y="238764"/>
                  <a:pt x="1152292" y="245327"/>
                </a:cubicBezTo>
                <a:cubicBezTo>
                  <a:pt x="1186630" y="336896"/>
                  <a:pt x="1136288" y="254774"/>
                  <a:pt x="1174595" y="312234"/>
                </a:cubicBezTo>
                <a:cubicBezTo>
                  <a:pt x="1177073" y="322146"/>
                  <a:pt x="1177460" y="332832"/>
                  <a:pt x="1182029" y="341970"/>
                </a:cubicBezTo>
                <a:cubicBezTo>
                  <a:pt x="1185163" y="348239"/>
                  <a:pt x="1192518" y="351366"/>
                  <a:pt x="1196897" y="356839"/>
                </a:cubicBezTo>
                <a:cubicBezTo>
                  <a:pt x="1202479" y="363816"/>
                  <a:pt x="1205448" y="372823"/>
                  <a:pt x="1211766" y="379141"/>
                </a:cubicBezTo>
                <a:cubicBezTo>
                  <a:pt x="1224333" y="391708"/>
                  <a:pt x="1269924" y="411451"/>
                  <a:pt x="1278673" y="416312"/>
                </a:cubicBezTo>
                <a:cubicBezTo>
                  <a:pt x="1286483" y="420651"/>
                  <a:pt x="1292811" y="427551"/>
                  <a:pt x="1300975" y="431180"/>
                </a:cubicBezTo>
                <a:cubicBezTo>
                  <a:pt x="1315297" y="437545"/>
                  <a:pt x="1331562" y="439040"/>
                  <a:pt x="1345580" y="446049"/>
                </a:cubicBezTo>
                <a:cubicBezTo>
                  <a:pt x="1361563" y="454040"/>
                  <a:pt x="1373145" y="470404"/>
                  <a:pt x="1390185" y="475785"/>
                </a:cubicBezTo>
                <a:cubicBezTo>
                  <a:pt x="1421266" y="485600"/>
                  <a:pt x="1454614" y="485697"/>
                  <a:pt x="1486829" y="490653"/>
                </a:cubicBezTo>
                <a:cubicBezTo>
                  <a:pt x="1504175" y="488175"/>
                  <a:pt x="1524288" y="492939"/>
                  <a:pt x="1538868" y="483219"/>
                </a:cubicBezTo>
                <a:cubicBezTo>
                  <a:pt x="1545388" y="478872"/>
                  <a:pt x="1537346" y="490478"/>
                  <a:pt x="1531434" y="460917"/>
                </a:cubicBezTo>
                <a:cubicBezTo>
                  <a:pt x="1525522" y="431356"/>
                  <a:pt x="1521522" y="401444"/>
                  <a:pt x="1516566" y="371707"/>
                </a:cubicBezTo>
                <a:cubicBezTo>
                  <a:pt x="1524000" y="359317"/>
                  <a:pt x="1536283" y="348752"/>
                  <a:pt x="1538868" y="334536"/>
                </a:cubicBezTo>
                <a:cubicBezTo>
                  <a:pt x="1541564" y="319706"/>
                  <a:pt x="1534390" y="304712"/>
                  <a:pt x="1531434" y="289931"/>
                </a:cubicBezTo>
                <a:cubicBezTo>
                  <a:pt x="1527894" y="272233"/>
                  <a:pt x="1524367" y="250588"/>
                  <a:pt x="1509131" y="237892"/>
                </a:cubicBezTo>
                <a:cubicBezTo>
                  <a:pt x="1500618" y="230797"/>
                  <a:pt x="1489810" y="226811"/>
                  <a:pt x="1479395" y="223024"/>
                </a:cubicBezTo>
                <a:cubicBezTo>
                  <a:pt x="1462441" y="216859"/>
                  <a:pt x="1444636" y="213340"/>
                  <a:pt x="1427356" y="208156"/>
                </a:cubicBezTo>
                <a:cubicBezTo>
                  <a:pt x="1373407" y="191972"/>
                  <a:pt x="1413873" y="195293"/>
                  <a:pt x="1308409" y="178419"/>
                </a:cubicBezTo>
                <a:cubicBezTo>
                  <a:pt x="1278944" y="173705"/>
                  <a:pt x="1248936" y="173463"/>
                  <a:pt x="1219200" y="170985"/>
                </a:cubicBezTo>
                <a:cubicBezTo>
                  <a:pt x="1194419" y="156117"/>
                  <a:pt x="1171167" y="138338"/>
                  <a:pt x="1144858" y="126380"/>
                </a:cubicBezTo>
                <a:cubicBezTo>
                  <a:pt x="1076092" y="95123"/>
                  <a:pt x="1069859" y="100237"/>
                  <a:pt x="1011044" y="89209"/>
                </a:cubicBezTo>
                <a:cubicBezTo>
                  <a:pt x="922671" y="72639"/>
                  <a:pt x="915537" y="66189"/>
                  <a:pt x="810322" y="59473"/>
                </a:cubicBezTo>
                <a:cubicBezTo>
                  <a:pt x="736090" y="54735"/>
                  <a:pt x="661639" y="54517"/>
                  <a:pt x="587297" y="52039"/>
                </a:cubicBezTo>
                <a:cubicBezTo>
                  <a:pt x="562517" y="42127"/>
                  <a:pt x="537189" y="33486"/>
                  <a:pt x="512956" y="22302"/>
                </a:cubicBezTo>
                <a:cubicBezTo>
                  <a:pt x="452286" y="-5700"/>
                  <a:pt x="533473" y="18139"/>
                  <a:pt x="460917" y="0"/>
                </a:cubicBezTo>
                <a:cubicBezTo>
                  <a:pt x="440677" y="24288"/>
                  <a:pt x="424579" y="46343"/>
                  <a:pt x="401444" y="66907"/>
                </a:cubicBezTo>
                <a:cubicBezTo>
                  <a:pt x="345296" y="116817"/>
                  <a:pt x="369736" y="84734"/>
                  <a:pt x="341970" y="126380"/>
                </a:cubicBezTo>
                <a:cubicBezTo>
                  <a:pt x="337014" y="156117"/>
                  <a:pt x="332658" y="185959"/>
                  <a:pt x="327102" y="215590"/>
                </a:cubicBezTo>
                <a:cubicBezTo>
                  <a:pt x="325219" y="225632"/>
                  <a:pt x="325335" y="236826"/>
                  <a:pt x="319668" y="245327"/>
                </a:cubicBezTo>
                <a:cubicBezTo>
                  <a:pt x="314712" y="252761"/>
                  <a:pt x="304800" y="255239"/>
                  <a:pt x="297366" y="260195"/>
                </a:cubicBezTo>
                <a:cubicBezTo>
                  <a:pt x="213112" y="255239"/>
                  <a:pt x="128515" y="254398"/>
                  <a:pt x="44605" y="245327"/>
                </a:cubicBezTo>
                <a:cubicBezTo>
                  <a:pt x="35722" y="244367"/>
                  <a:pt x="30294" y="234454"/>
                  <a:pt x="22302" y="230458"/>
                </a:cubicBezTo>
                <a:cubicBezTo>
                  <a:pt x="15293" y="226954"/>
                  <a:pt x="7434" y="225502"/>
                  <a:pt x="0" y="223024"/>
                </a:cubicBezTo>
                <a:cubicBezTo>
                  <a:pt x="2478" y="215590"/>
                  <a:pt x="6032" y="208432"/>
                  <a:pt x="7434" y="200722"/>
                </a:cubicBezTo>
                <a:cubicBezTo>
                  <a:pt x="11008" y="181066"/>
                  <a:pt x="6754" y="159506"/>
                  <a:pt x="14868" y="141249"/>
                </a:cubicBezTo>
                <a:cubicBezTo>
                  <a:pt x="18051" y="134088"/>
                  <a:pt x="29736" y="136292"/>
                  <a:pt x="37170" y="133814"/>
                </a:cubicBezTo>
                <a:cubicBezTo>
                  <a:pt x="66907" y="138770"/>
                  <a:pt x="97780" y="139150"/>
                  <a:pt x="126380" y="148683"/>
                </a:cubicBezTo>
                <a:cubicBezTo>
                  <a:pt x="136354" y="152008"/>
                  <a:pt x="139493" y="165879"/>
                  <a:pt x="148683" y="170985"/>
                </a:cubicBezTo>
                <a:cubicBezTo>
                  <a:pt x="162383" y="178596"/>
                  <a:pt x="178419" y="180897"/>
                  <a:pt x="193287" y="185853"/>
                </a:cubicBezTo>
                <a:cubicBezTo>
                  <a:pt x="211578" y="204144"/>
                  <a:pt x="226570" y="215248"/>
                  <a:pt x="237892" y="237892"/>
                </a:cubicBezTo>
                <a:cubicBezTo>
                  <a:pt x="243860" y="249828"/>
                  <a:pt x="247341" y="262868"/>
                  <a:pt x="252761" y="275063"/>
                </a:cubicBezTo>
                <a:cubicBezTo>
                  <a:pt x="257262" y="285190"/>
                  <a:pt x="262673" y="294888"/>
                  <a:pt x="267629" y="304800"/>
                </a:cubicBezTo>
                <a:cubicBezTo>
                  <a:pt x="270107" y="317190"/>
                  <a:pt x="273446" y="329439"/>
                  <a:pt x="275063" y="341970"/>
                </a:cubicBezTo>
                <a:cubicBezTo>
                  <a:pt x="283363" y="406294"/>
                  <a:pt x="268362" y="477248"/>
                  <a:pt x="297366" y="535258"/>
                </a:cubicBezTo>
                <a:cubicBezTo>
                  <a:pt x="302322" y="545170"/>
                  <a:pt x="308730" y="554481"/>
                  <a:pt x="312234" y="564995"/>
                </a:cubicBezTo>
                <a:cubicBezTo>
                  <a:pt x="322804" y="596706"/>
                  <a:pt x="318594" y="623394"/>
                  <a:pt x="341970" y="646770"/>
                </a:cubicBezTo>
                <a:cubicBezTo>
                  <a:pt x="368756" y="673556"/>
                  <a:pt x="368679" y="662833"/>
                  <a:pt x="394009" y="683941"/>
                </a:cubicBezTo>
                <a:cubicBezTo>
                  <a:pt x="409785" y="697088"/>
                  <a:pt x="418479" y="713562"/>
                  <a:pt x="438614" y="721112"/>
                </a:cubicBezTo>
                <a:cubicBezTo>
                  <a:pt x="450445" y="725549"/>
                  <a:pt x="463395" y="726068"/>
                  <a:pt x="475785" y="728546"/>
                </a:cubicBezTo>
                <a:cubicBezTo>
                  <a:pt x="493131" y="738458"/>
                  <a:pt x="509955" y="749348"/>
                  <a:pt x="527824" y="758283"/>
                </a:cubicBezTo>
                <a:cubicBezTo>
                  <a:pt x="534833" y="761787"/>
                  <a:pt x="542789" y="762966"/>
                  <a:pt x="550126" y="765717"/>
                </a:cubicBezTo>
                <a:cubicBezTo>
                  <a:pt x="621231" y="792381"/>
                  <a:pt x="558983" y="771147"/>
                  <a:pt x="609600" y="788019"/>
                </a:cubicBezTo>
                <a:cubicBezTo>
                  <a:pt x="614556" y="792975"/>
                  <a:pt x="617579" y="801596"/>
                  <a:pt x="624468" y="802888"/>
                </a:cubicBezTo>
                <a:cubicBezTo>
                  <a:pt x="658653" y="809298"/>
                  <a:pt x="693900" y="807265"/>
                  <a:pt x="728546" y="810322"/>
                </a:cubicBezTo>
                <a:cubicBezTo>
                  <a:pt x="778161" y="814700"/>
                  <a:pt x="827668" y="820234"/>
                  <a:pt x="877229" y="825190"/>
                </a:cubicBezTo>
                <a:cubicBezTo>
                  <a:pt x="901018" y="833120"/>
                  <a:pt x="903001" y="827173"/>
                  <a:pt x="906966" y="854927"/>
                </a:cubicBezTo>
                <a:cubicBezTo>
                  <a:pt x="910837" y="882023"/>
                  <a:pt x="914400" y="936702"/>
                  <a:pt x="914400" y="93670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3709" y="5235974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体積の大きな方向に行きがち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𝐸𝐸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cool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551448" y="629880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Diffusion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97264" y="630022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Acceleration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0178" y="629880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Cooling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19928" y="630408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Injection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47" y="1172165"/>
            <a:ext cx="4467077" cy="38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16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ブレーザーでの乱流の励起</a:t>
            </a:r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38" r="-72699"/>
          <a:stretch/>
        </p:blipFill>
        <p:spPr bwMode="auto">
          <a:xfrm>
            <a:off x="5868144" y="957103"/>
            <a:ext cx="3708412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16112"/>
          <a:stretch/>
        </p:blipFill>
        <p:spPr bwMode="auto">
          <a:xfrm>
            <a:off x="2819552" y="4131543"/>
            <a:ext cx="3132348" cy="2618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738638" y="4103571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Kelvin-Helmholtz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(Beckwith+ 2011)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" y="1012536"/>
            <a:ext cx="5628363" cy="31823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1540" y="4123331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Rayleigh-Taylor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Toma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+ 2017)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6156" y="5697252"/>
            <a:ext cx="3294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Kink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(Bromberg &amp; </a:t>
            </a:r>
            <a:r>
              <a:rPr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Tchekhovskoy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2016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44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Mrk421+Kolmogorov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5" y="858166"/>
            <a:ext cx="4256709" cy="33483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04" y="741635"/>
            <a:ext cx="4730083" cy="358143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35696" y="4797152"/>
            <a:ext cx="484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Kolmogorov</a:t>
            </a:r>
            <a:r>
              <a:rPr kumimoji="1" lang="ja-JP" altLang="en-US" dirty="0" smtClean="0"/>
              <a:t>乱流ではスペクトルが</a:t>
            </a:r>
            <a:r>
              <a:rPr kumimoji="1" lang="en-US" altLang="ja-JP" dirty="0" smtClean="0"/>
              <a:t>Hard</a:t>
            </a:r>
            <a:r>
              <a:rPr kumimoji="1" lang="ja-JP" altLang="en-US" dirty="0" smtClean="0"/>
              <a:t>すぎる。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24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Mrk421+Hard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" y="1025041"/>
            <a:ext cx="4529242" cy="35228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81" y="1124744"/>
            <a:ext cx="4379577" cy="3323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=15, 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=0.16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3.7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=9.8×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46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6353276" y="5142823"/>
            <a:ext cx="256031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See also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Kakuwa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ja-JP" sz="2800" dirty="0" smtClean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𝐸𝐸</m:t>
                        </m:r>
                      </m:sub>
                    </m:sSub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𝐾𝐸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28169" b="-450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791580" y="6273316"/>
            <a:ext cx="512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電子スペクトルの形を決めるパラメーターは</a:t>
            </a:r>
            <a:r>
              <a:rPr kumimoji="1" lang="en-US" altLang="ja-JP" dirty="0" smtClean="0"/>
              <a:t>K</a:t>
            </a:r>
            <a:r>
              <a:rPr kumimoji="1" lang="ja-JP" altLang="en-US" dirty="0" smtClean="0"/>
              <a:t>のみ。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91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279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+Hard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2" y="1501401"/>
            <a:ext cx="8721796" cy="343787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317421" y="4964667"/>
            <a:ext cx="6979237" cy="1281423"/>
            <a:chOff x="704528" y="5065128"/>
            <a:chExt cx="7560840" cy="138820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600" y="5301208"/>
              <a:ext cx="6811876" cy="972000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5817096" y="5949280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704528" y="5065128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789311" y="1291341"/>
            <a:ext cx="186781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Hayashida+2012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8797" y="1106675"/>
            <a:ext cx="3268844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Model for the Steady State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>
            <a:off x="6898412" y="2874133"/>
            <a:ext cx="199407" cy="5548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テキスト ボックス 12"/>
          <p:cNvSpPr txBox="1"/>
          <p:nvPr/>
        </p:nvSpPr>
        <p:spPr>
          <a:xfrm>
            <a:off x="5103752" y="2318307"/>
            <a:ext cx="2895344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SSC Component constrains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emission radius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43761" y="5895396"/>
                <a:ext cx="3582712" cy="5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UV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ΓeV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UV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1662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761" y="5895396"/>
                <a:ext cx="3582712" cy="5352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292" r="-6250" b="-26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5954764" y="987321"/>
            <a:ext cx="26997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Asano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88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1160748"/>
            <a:ext cx="4505556" cy="31171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872716"/>
            <a:ext cx="2664296" cy="3411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44" y="1302646"/>
            <a:ext cx="4271672" cy="29752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874601"/>
            <a:ext cx="2232248" cy="3570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4704307"/>
            <a:ext cx="7452828" cy="17519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19518009">
            <a:off x="5796593" y="2878220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9518009">
            <a:off x="540009" y="1817599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037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衝撃波粒子加速</a:t>
            </a:r>
            <a:endParaRPr kumimoji="1" lang="ja-JP" altLang="en-US" dirty="0"/>
          </a:p>
        </p:txBody>
      </p:sp>
      <p:pic>
        <p:nvPicPr>
          <p:cNvPr id="3" name="Picture 5" descr="Supernova_Remnant_SN_1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1598735"/>
            <a:ext cx="3921369" cy="39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2289" y="1173774"/>
            <a:ext cx="216277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超新星残骸 </a:t>
            </a:r>
            <a:r>
              <a:rPr lang="en-US" altLang="ja-JP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SN1006</a:t>
            </a:r>
            <a:endParaRPr lang="en-US" altLang="ja-JP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10647" y="6004962"/>
            <a:ext cx="3680815" cy="660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46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衝撃波加速理論はうまくいっている</a:t>
            </a:r>
            <a:endParaRPr lang="en-US" altLang="ja-JP" sz="1846" dirty="0" smtClean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他</a:t>
            </a:r>
            <a:r>
              <a:rPr lang="ja-JP" altLang="en-US" sz="1846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の天体にも外挿して適用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9874" name="Picture 2" descr="https://inspirehep.net/record/851725/files/sed_lep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62" y="1036119"/>
            <a:ext cx="4985238" cy="31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097819" y="1037135"/>
            <a:ext cx="15392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Acero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+ 2010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8330" y="3980249"/>
            <a:ext cx="3273653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電子のエネルギー分布</a:t>
            </a:r>
            <a:r>
              <a:rPr lang="en-US" altLang="ja-JP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:</a:t>
            </a:r>
            <a:endParaRPr lang="en-US" altLang="ja-JP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冪指数 </a:t>
            </a:r>
            <a:r>
              <a:rPr lang="en-US" altLang="ja-JP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2.1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,</a:t>
            </a:r>
          </a:p>
          <a:p>
            <a:r>
              <a:rPr lang="ja-JP" altLang="en-US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カットオフ</a:t>
            </a:r>
            <a:r>
              <a:rPr lang="en-US" altLang="ja-JP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TeV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磁場</a:t>
            </a:r>
            <a:r>
              <a:rPr lang="en-US" altLang="ja-JP" sz="1662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B=30μG.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306125" y="4753483"/>
                <a:ext cx="3264804" cy="579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𝑒𝐵𝑐</m:t>
                          </m:r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SNR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&amp;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cool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125" y="4753483"/>
                <a:ext cx="3264804" cy="5795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131117" y="5393585"/>
                <a:ext cx="5175712" cy="467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Bohm Limit (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SNR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1000</m:t>
                        </m:r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=8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117" y="5393585"/>
                <a:ext cx="5175712" cy="467179"/>
              </a:xfrm>
              <a:prstGeom prst="rect">
                <a:avLst/>
              </a:prstGeom>
              <a:blipFill rotWithShape="0">
                <a:blip r:embed="rId6"/>
                <a:stretch>
                  <a:fillRect l="-824"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7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Sphere 2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0" y="1124744"/>
            <a:ext cx="4140460" cy="299538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00" y="872716"/>
            <a:ext cx="2024100" cy="3888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29" y="1181141"/>
            <a:ext cx="4111798" cy="29886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236" y="1035341"/>
            <a:ext cx="1673775" cy="291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" y="5492224"/>
            <a:ext cx="9144000" cy="7878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" y="4941168"/>
            <a:ext cx="9144000" cy="56746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19518009">
            <a:off x="5112516" y="1876739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9518009">
            <a:off x="1818424" y="2817777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656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エネルギー密度比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1052736"/>
            <a:ext cx="6500476" cy="44031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19518009">
            <a:off x="4537185" y="2306366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5648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Very Hard Spectrum in 3C 279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744" y="4226627"/>
            <a:ext cx="2222320" cy="200051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7363695" y="4093689"/>
            <a:ext cx="468144" cy="2193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78788" y="3662328"/>
            <a:ext cx="2058577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Broken</a:t>
            </a:r>
            <a:r>
              <a: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power-law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Parameters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464"/>
            <a:ext cx="6439242" cy="43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72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Flare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870"/>
            <a:ext cx="9144000" cy="360429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36" y="5281896"/>
            <a:ext cx="5497409" cy="6729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86" y="6064553"/>
            <a:ext cx="1329438" cy="2422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7396" y="1128299"/>
            <a:ext cx="76995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same radius, Lorentz factor, and UV field as those in the steady model.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24056" y="5142966"/>
                <a:ext cx="58798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6" y="5142966"/>
                <a:ext cx="58798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292" r="-6250" b="-26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3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Light curve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78" y="1102587"/>
            <a:ext cx="6580423" cy="52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4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Energy Density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9" y="1036119"/>
            <a:ext cx="5131317" cy="40827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79" y="4168592"/>
            <a:ext cx="1545023" cy="3858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20783" y="3571980"/>
            <a:ext cx="188384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Drenkhahn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97819" y="5041863"/>
            <a:ext cx="174759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Assumed Values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929492" y="4191036"/>
                <a:ext cx="527772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215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492" y="4191036"/>
                <a:ext cx="527772" cy="340863"/>
              </a:xfrm>
              <a:prstGeom prst="rect">
                <a:avLst/>
              </a:prstGeom>
              <a:blipFill rotWithShape="0">
                <a:blip r:embed="rId5"/>
                <a:stretch>
                  <a:fillRect l="-9302" r="-2326" b="-1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01972" y="1501401"/>
            <a:ext cx="3504486" cy="188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Very Weak Magnetic Field.</a:t>
            </a:r>
          </a:p>
          <a:p>
            <a:endParaRPr lang="en-US" altLang="ja-JP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Negative for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magnetic reconnection,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and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jet acceleration by magnetic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dissipation.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056564" y="4203128"/>
                <a:ext cx="52719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&lt;15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64" y="4203128"/>
                <a:ext cx="527196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6977" r="-8140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>
            <a:stCxn id="10" idx="2"/>
          </p:cNvCxnSpPr>
          <p:nvPr/>
        </p:nvCxnSpPr>
        <p:spPr bwMode="auto">
          <a:xfrm flipV="1">
            <a:off x="8320162" y="4458820"/>
            <a:ext cx="263173" cy="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 flipH="1">
            <a:off x="8056564" y="4458820"/>
            <a:ext cx="437103" cy="61992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>
            <a:off x="6554618" y="4531958"/>
            <a:ext cx="26338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6686311" y="4554402"/>
            <a:ext cx="1370253" cy="52433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テキスト ボックス 3"/>
          <p:cNvSpPr txBox="1"/>
          <p:nvPr/>
        </p:nvSpPr>
        <p:spPr>
          <a:xfrm>
            <a:off x="1547664" y="5661248"/>
            <a:ext cx="4778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磁場が弱いのは衝撃波モデルにとっても良い。</a:t>
            </a:r>
            <a:endParaRPr kumimoji="1" lang="en-US" altLang="ja-JP" dirty="0" smtClean="0"/>
          </a:p>
          <a:p>
            <a:r>
              <a:rPr lang="ja-JP" altLang="en-US" dirty="0" smtClean="0"/>
              <a:t>しかし、スペクトルを</a:t>
            </a:r>
            <a:r>
              <a:rPr lang="en-US" altLang="ja-JP" dirty="0" smtClean="0"/>
              <a:t>Hard</a:t>
            </a:r>
            <a:r>
              <a:rPr lang="ja-JP" altLang="en-US" dirty="0" smtClean="0"/>
              <a:t>にするのは難しい。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7575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</a:t>
            </a:r>
            <a:r>
              <a:rPr kumimoji="1" lang="en-US" altLang="ja-JP" dirty="0" smtClean="0"/>
              <a:t>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279</a:t>
            </a:r>
            <a:r>
              <a:rPr kumimoji="1" lang="ja-JP" altLang="en-US" dirty="0" smtClean="0"/>
              <a:t>の二つ目のフレア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" y="836712"/>
            <a:ext cx="9144000" cy="151809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16" y="2600908"/>
            <a:ext cx="4327536" cy="37065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81" y="2935112"/>
            <a:ext cx="4285353" cy="33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19807" y="980728"/>
              <a:ext cx="8816688" cy="1899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8236"/>
                    <a:gridCol w="555906"/>
                    <a:gridCol w="1138249"/>
                    <a:gridCol w="960397"/>
                    <a:gridCol w="533554"/>
                    <a:gridCol w="889257"/>
                    <a:gridCol w="1209389"/>
                    <a:gridCol w="1173819"/>
                    <a:gridCol w="1457881"/>
                  </a:tblGrid>
                  <a:tr h="474908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inj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𝐜𝐦</m:t>
                                </m:r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out</m:t>
                                    </m:r>
                                  </m:sub>
                                </m:sSub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p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</m:acc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′(</m:t>
                                </m:r>
                                <m:sSup>
                                  <m:sSup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p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sub>
                                </m:sSub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𝐞𝐫𝐠</m:t>
                                </m:r>
                                <m:r>
                                  <a:rPr kumimoji="1" lang="en-US" altLang="ja-JP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e>
                                  <m:sup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ja-JP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A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7.1×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.1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4.2×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1.0×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2.0×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B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7.1×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1.3×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2.7×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49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2.0×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7.1×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440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4.2×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2.0×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37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2.0×</m:t>
                                </m:r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4565912"/>
                  </p:ext>
                </p:extLst>
              </p:nvPr>
            </p:nvGraphicFramePr>
            <p:xfrm>
              <a:off x="219807" y="980728"/>
              <a:ext cx="8816688" cy="1899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8236"/>
                    <a:gridCol w="555906"/>
                    <a:gridCol w="1138249"/>
                    <a:gridCol w="960397"/>
                    <a:gridCol w="533554"/>
                    <a:gridCol w="889257"/>
                    <a:gridCol w="1209389"/>
                    <a:gridCol w="1173819"/>
                    <a:gridCol w="1457881"/>
                  </a:tblGrid>
                  <a:tr h="474908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60870" t="-1282" r="-1317391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29032" t="-1282" r="-551613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69620" t="-1282" r="-549367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63636" t="-1282" r="-886364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274" t="-1282" r="-434247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3131" t="-1282" r="-220202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26425" t="-1282" r="-125907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5858" t="-1282" r="-1674" b="-303846"/>
                          </a:stretch>
                        </a:blipFill>
                      </a:tcPr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A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60870" t="-100000" r="-13173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29032" t="-100000" r="-5516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69620" t="-100000" r="-54936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63636" t="-100000" r="-88636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274" t="-100000" r="-4342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3131" t="-100000" r="-22020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26425" t="-100000" r="-12590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5858" t="-100000" r="-1674" b="-200000"/>
                          </a:stretch>
                        </a:blipFill>
                      </a:tcPr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B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60870" t="-202564" r="-1317391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29032" t="-202564" r="-551613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69620" t="-202564" r="-549367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63636" t="-202564" r="-886364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274" t="-202564" r="-434247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3131" t="-202564" r="-220202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26425" t="-202564" r="-125907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5858" t="-202564" r="-1674" b="-102564"/>
                          </a:stretch>
                        </a:blipFill>
                      </a:tcPr>
                    </a:tc>
                  </a:tr>
                  <a:tr h="474908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 smtClean="0"/>
                            <a:t>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60870" t="-302564" r="-1317391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29032" t="-302564" r="-551613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69620" t="-302564" r="-549367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63636" t="-302564" r="-886364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60274" t="-302564" r="-434247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3131" t="-302564" r="-220202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26425" t="-302564" r="-125907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5858" t="-302564" r="-1674" b="-25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3138775"/>
            <a:ext cx="1790550" cy="6901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897052"/>
            <a:ext cx="2569050" cy="9622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2939515"/>
            <a:ext cx="4865625" cy="10886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841" y="4028155"/>
            <a:ext cx="4826700" cy="9622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5337212"/>
            <a:ext cx="2179800" cy="447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892578" y="6021288"/>
                <a:ext cx="274876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𝑣𝑎𝑟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=237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&lt;4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min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578" y="6021288"/>
                <a:ext cx="2748766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470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A (EIC model neglecting the X-ray data)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8" y="944724"/>
            <a:ext cx="4514835" cy="34184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1072230"/>
            <a:ext cx="4320480" cy="34701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20" y="4354942"/>
            <a:ext cx="2953670" cy="235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initial external photon density:</a:t>
                </a:r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370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212" t="-6604" r="-758" b="-5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4211960" y="6021288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Particle dominant.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0994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B (EIC+SSC model with the X-ray data)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initial external photon density:</a:t>
                </a:r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370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212" t="-6604" r="-758" b="-5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4043725" y="6057292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Magnetic field dominant.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8" y="889500"/>
            <a:ext cx="4638627" cy="351218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811" y="985432"/>
            <a:ext cx="4353423" cy="349664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329100"/>
            <a:ext cx="3060340" cy="243499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11660" y="3616860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Too bright synchrotron?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23714" y="1304764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Synchrotron cooling </a:t>
            </a:r>
            <a:r>
              <a:rPr lang="en-US" altLang="ja-JP" dirty="0" smtClean="0"/>
              <a:t>effect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407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衝撃波加速の代替を考える理由：ブレーザーの場合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3508" y="908720"/>
            <a:ext cx="41764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衝撃波加速</a:t>
            </a:r>
            <a:endParaRPr kumimoji="1" lang="en-US" altLang="ja-JP" sz="2400" dirty="0" smtClean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効率の良いエネルギーの散逸</a:t>
            </a:r>
            <a:endParaRPr kumimoji="1"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（バルク運動エネルギー⇒加速粒子）</a:t>
            </a:r>
            <a:endParaRPr kumimoji="1"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のためには、ショック速度は相対論的</a:t>
            </a:r>
            <a:endParaRPr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であること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が望ましい。</a:t>
            </a:r>
            <a:endParaRPr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しかし、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Superluminal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になりがち。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2555776" y="3501008"/>
            <a:ext cx="0" cy="309634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コネクタ 6"/>
          <p:cNvCxnSpPr/>
          <p:nvPr/>
        </p:nvCxnSpPr>
        <p:spPr bwMode="auto">
          <a:xfrm flipH="1">
            <a:off x="2555776" y="2944980"/>
            <a:ext cx="1224137" cy="808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コネクタ 10"/>
          <p:cNvCxnSpPr/>
          <p:nvPr/>
        </p:nvCxnSpPr>
        <p:spPr bwMode="auto">
          <a:xfrm flipH="1">
            <a:off x="1583668" y="3753036"/>
            <a:ext cx="956284" cy="22322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 flipH="1">
            <a:off x="2555776" y="4038832"/>
            <a:ext cx="1224137" cy="808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 flipH="1">
            <a:off x="2571602" y="5361576"/>
            <a:ext cx="1224137" cy="808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コネクタ 19"/>
          <p:cNvCxnSpPr/>
          <p:nvPr/>
        </p:nvCxnSpPr>
        <p:spPr bwMode="auto">
          <a:xfrm flipH="1">
            <a:off x="1599490" y="4846888"/>
            <a:ext cx="956284" cy="22322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/>
          <p:nvPr/>
        </p:nvCxnSpPr>
        <p:spPr bwMode="auto">
          <a:xfrm flipH="1">
            <a:off x="1583668" y="6192768"/>
            <a:ext cx="956284" cy="22322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矢印コネクタ 22"/>
          <p:cNvCxnSpPr/>
          <p:nvPr/>
        </p:nvCxnSpPr>
        <p:spPr bwMode="auto">
          <a:xfrm flipH="1">
            <a:off x="2843808" y="3753036"/>
            <a:ext cx="8640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3276052" y="3435869"/>
                <a:ext cx="8617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052" y="3435869"/>
                <a:ext cx="86171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113" r="-4225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/>
          <p:cNvCxnSpPr/>
          <p:nvPr/>
        </p:nvCxnSpPr>
        <p:spPr bwMode="auto">
          <a:xfrm flipH="1">
            <a:off x="575556" y="3753036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647506" y="3384587"/>
                <a:ext cx="4321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/3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06" y="3384587"/>
                <a:ext cx="43210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4225" r="-11268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/>
          <p:cNvCxnSpPr/>
          <p:nvPr/>
        </p:nvCxnSpPr>
        <p:spPr bwMode="auto">
          <a:xfrm flipV="1">
            <a:off x="2483740" y="4185084"/>
            <a:ext cx="0" cy="6618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311699" y="4386106"/>
                <a:ext cx="19200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見かけの速度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99" y="4386106"/>
                <a:ext cx="192001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54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/>
          <p:cNvSpPr txBox="1"/>
          <p:nvPr/>
        </p:nvSpPr>
        <p:spPr>
          <a:xfrm>
            <a:off x="4586817" y="98072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上流での粒子の散乱は乱流による。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2" name="図 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76" y="1495284"/>
            <a:ext cx="4137491" cy="423797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5688124" y="5815770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磁化されたプラズマでは、</a:t>
            </a:r>
            <a:endParaRPr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ワイベル不安定性が起きにくい。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743765" y="6138936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perpendicular is likely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3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764" y="1072604"/>
            <a:ext cx="4291932" cy="340051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8" y="871995"/>
            <a:ext cx="4629590" cy="35131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C (</a:t>
            </a:r>
            <a:r>
              <a:rPr kumimoji="1" lang="en-US" altLang="ja-JP" dirty="0" err="1" smtClean="0"/>
              <a:t>Syn</a:t>
            </a:r>
            <a:r>
              <a:rPr kumimoji="1" lang="en-US" altLang="ja-JP" dirty="0" smtClean="0"/>
              <a:t> model with the secondary pair injection)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initial external photon density:</a:t>
                </a:r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370 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4725144"/>
                <a:ext cx="4022255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212" t="-6604" r="-758" b="-5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728555" y="6093296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Particle </a:t>
            </a:r>
            <a:r>
              <a:rPr lang="en-US" altLang="ja-JP" dirty="0" smtClean="0"/>
              <a:t>dominant, though synchrotron model!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375" y="3034486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Neglecting the secondary pair.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47766" y="2156234"/>
            <a:ext cx="29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Secondary pairs dominate</a:t>
            </a:r>
          </a:p>
          <a:p>
            <a:r>
              <a:rPr lang="en-US" altLang="ja-JP" dirty="0" smtClean="0">
                <a:solidFill>
                  <a:srgbClr val="FFC000"/>
                </a:solidFill>
              </a:rPr>
              <a:t>the number of particles!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3527884" y="3308370"/>
            <a:ext cx="360040" cy="3726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矢印コネクタ 14"/>
          <p:cNvCxnSpPr/>
          <p:nvPr/>
        </p:nvCxnSpPr>
        <p:spPr bwMode="auto">
          <a:xfrm flipV="1">
            <a:off x="5436096" y="1880828"/>
            <a:ext cx="0" cy="165618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40" y="4293096"/>
            <a:ext cx="3168352" cy="25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8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乱流加速ではないが </a:t>
            </a:r>
            <a:r>
              <a:rPr lang="en-US" altLang="ja-JP" dirty="0"/>
              <a:t>1Es 0229+200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863986"/>
            <a:ext cx="7848872" cy="59561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835696" y="5469578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Radio: Historical data.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868144" y="2571216"/>
            <a:ext cx="61206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6" name="直線コネクタ 5"/>
          <p:cNvCxnSpPr>
            <a:stCxn id="5" idx="3"/>
          </p:cNvCxnSpPr>
          <p:nvPr/>
        </p:nvCxnSpPr>
        <p:spPr>
          <a:xfrm flipH="1">
            <a:off x="5256076" y="3062917"/>
            <a:ext cx="701703" cy="7621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087245" y="3842048"/>
            <a:ext cx="4931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If</a:t>
            </a:r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we can neglect this point,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 single 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power-law model may be 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sufficient.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>
            <a:off x="3311860" y="2194338"/>
            <a:ext cx="648072" cy="359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1532248" y="1531003"/>
            <a:ext cx="27574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Hard, No cooling break</a:t>
            </a:r>
          </a:p>
          <a:p>
            <a:r>
              <a:rPr lang="en-US" altLang="ja-JP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High B is rejected.</a:t>
            </a:r>
          </a:p>
          <a:p>
            <a:r>
              <a:rPr kumimoji="1" lang="en-US" altLang="ja-JP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Hadronic Model seems unlikely.</a:t>
            </a:r>
            <a:endParaRPr kumimoji="1" lang="ja-JP" altLang="en-US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62188" y="2209282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MAGIC data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9518009">
            <a:off x="5151781" y="5180765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5855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Energy Densities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84847"/>
            <a:ext cx="7632848" cy="60731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363516" y="1484784"/>
                <a:ext cx="2875724" cy="475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∼3×</m:t>
                    </m:r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kumimoji="1" lang="ja-JP" altLang="en-US" sz="20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sz="20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@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ja-JP" altLang="en-US" sz="20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516" y="1484784"/>
                <a:ext cx="2875724" cy="475195"/>
              </a:xfrm>
              <a:prstGeom prst="rect">
                <a:avLst/>
              </a:prstGeom>
              <a:blipFill rotWithShape="0">
                <a:blip r:embed="rId3"/>
                <a:stretch>
                  <a:fillRect l="-212" t="-7692" b="-5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 rot="19518009">
            <a:off x="5816124" y="2877828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834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742"/>
            <a:ext cx="5400092" cy="42563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61" y="1350931"/>
            <a:ext cx="3673269" cy="29735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51720" y="859695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viewing angle is assumed as 15 degree.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5316350"/>
            <a:ext cx="864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Radio data: 5/10 mas 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aussian beam for 5/1.7GHz (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European VLBI Network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),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1.2mas for 43GHz (VLBA).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9518009">
            <a:off x="1964263" y="383005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548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Sphere</a:t>
            </a:r>
            <a:r>
              <a:rPr kumimoji="1" lang="ja-JP" altLang="en-US" dirty="0" smtClean="0"/>
              <a:t>加速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03236" y="944724"/>
                <a:ext cx="7021474" cy="383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 smtClean="0"/>
                  <a:t>磁場エネルギーは（特にフレア時）無視できる。</a:t>
                </a:r>
                <a:endParaRPr kumimoji="1" lang="en-US" altLang="ja-JP" sz="2400" dirty="0" smtClean="0"/>
              </a:p>
              <a:p>
                <a:r>
                  <a:rPr lang="ja-JP" altLang="en-US" sz="2400" dirty="0" smtClean="0"/>
                  <a:t>アルヴェン波はエネルギー源として期待できない。</a:t>
                </a:r>
                <a:endParaRPr lang="en-US" altLang="ja-JP" sz="2400" dirty="0" smtClean="0"/>
              </a:p>
              <a:p>
                <a:endParaRPr lang="en-US" altLang="ja-JP" sz="2400" dirty="0"/>
              </a:p>
              <a:p>
                <a:r>
                  <a:rPr lang="ja-JP" altLang="en-US" sz="2400" dirty="0" smtClean="0"/>
                  <a:t>乱流は波というよりは、</a:t>
                </a:r>
                <a:r>
                  <a:rPr lang="en-US" altLang="ja-JP" sz="2400" dirty="0" smtClean="0"/>
                  <a:t>Eddy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Motion</a:t>
                </a:r>
                <a:r>
                  <a:rPr lang="ja-JP" altLang="en-US" sz="2400" dirty="0" smtClean="0"/>
                  <a:t>で表現される？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最</a:t>
                </a:r>
                <a:r>
                  <a:rPr lang="ja-JP" altLang="en-US" sz="2400" dirty="0" smtClean="0"/>
                  <a:t>小スケールの乱流が相互作用時間を決める。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二次加速っぽい描像。</a:t>
                </a:r>
                <a:endParaRPr lang="en-US" altLang="ja-JP" sz="2400" dirty="0" smtClean="0"/>
              </a:p>
              <a:p>
                <a:endParaRPr lang="en-US" altLang="ja-JP" sz="2400" dirty="0"/>
              </a:p>
              <a:p>
                <a:r>
                  <a:rPr lang="ja-JP" altLang="en-US" sz="2400" dirty="0" smtClean="0"/>
                  <a:t>とはいえカスケードしていく。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乱流</a:t>
                </a:r>
                <a:r>
                  <a:rPr lang="ja-JP" altLang="en-US" sz="2400" dirty="0" smtClean="0"/>
                  <a:t>はほとんど</a:t>
                </a:r>
                <a:r>
                  <a:rPr lang="en-US" altLang="ja-JP" sz="2400" dirty="0" smtClean="0"/>
                  <a:t>Fast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Wave</a:t>
                </a:r>
                <a:r>
                  <a:rPr lang="ja-JP" altLang="en-US" sz="2400" dirty="0" smtClean="0"/>
                  <a:t>となる？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相</a:t>
                </a:r>
                <a:r>
                  <a:rPr lang="ja-JP" altLang="en-US" sz="2400" dirty="0" smtClean="0"/>
                  <a:t>対論的</a:t>
                </a:r>
                <a:r>
                  <a:rPr lang="ja-JP" altLang="en-US" sz="2400" dirty="0"/>
                  <a:t>流体</a:t>
                </a:r>
                <a:r>
                  <a:rPr lang="ja-JP" altLang="en-US" sz="2400" dirty="0" smtClean="0"/>
                  <a:t>なら、音速は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altLang="ja-JP" sz="2400" dirty="0" smtClean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6" y="944724"/>
                <a:ext cx="7021474" cy="3837589"/>
              </a:xfrm>
              <a:prstGeom prst="rect">
                <a:avLst/>
              </a:prstGeom>
              <a:blipFill rotWithShape="0">
                <a:blip r:embed="rId2"/>
                <a:stretch>
                  <a:fillRect l="-1302" t="-1270" r="-347" b="-17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266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4120739"/>
            <a:ext cx="2215662" cy="216642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4120739"/>
            <a:ext cx="2215662" cy="21664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1368463"/>
            <a:ext cx="2215662" cy="216642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1368463"/>
            <a:ext cx="2215662" cy="216642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4120739"/>
            <a:ext cx="2215662" cy="21664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4120739"/>
            <a:ext cx="2215662" cy="21664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1368463"/>
            <a:ext cx="2215662" cy="216642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1368463"/>
            <a:ext cx="2215662" cy="2166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Fast &amp; Slow Waves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7657" y="887240"/>
            <a:ext cx="77457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Fast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963" y="879985"/>
                <a:ext cx="214802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1111" r="-833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142" y="894342"/>
                <a:ext cx="37830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1290" r="-12903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96611" y="3813521"/>
                <a:ext cx="1214115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62" y="3845564"/>
                <a:ext cx="1314206" cy="303160"/>
              </a:xfrm>
              <a:prstGeom prst="rect">
                <a:avLst/>
              </a:prstGeom>
              <a:blipFill rotWithShape="0">
                <a:blip r:embed="rId12"/>
                <a:stretch>
                  <a:fillRect l="-3256" r="-186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874851" y="3809329"/>
                <a:ext cx="139275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422" y="3841023"/>
                <a:ext cx="151547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2823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515763" y="875842"/>
            <a:ext cx="77777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Slow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746300" y="1089316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58" y="894342"/>
                <a:ext cx="214802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1429" r="-11429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919483" y="1075784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439" y="879683"/>
                <a:ext cx="378309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1290" r="-1290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238883" y="3813521"/>
                <a:ext cx="1214115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456" y="3845564"/>
                <a:ext cx="1314206" cy="303160"/>
              </a:xfrm>
              <a:prstGeom prst="rect">
                <a:avLst/>
              </a:prstGeom>
              <a:blipFill rotWithShape="0">
                <a:blip r:embed="rId16"/>
                <a:stretch>
                  <a:fillRect l="-3241" r="-1389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7394634" y="3810326"/>
                <a:ext cx="139275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853" y="3842103"/>
                <a:ext cx="1515479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11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716263" y="498369"/>
                <a:ext cx="231499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/4,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618" y="254150"/>
                <a:ext cx="2513252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485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7756113" y="6188858"/>
            <a:ext cx="108715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x5 speed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89" y="3456340"/>
                <a:ext cx="207364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6" y="976037"/>
                <a:ext cx="193130" cy="276999"/>
              </a:xfrm>
              <a:prstGeom prst="rect">
                <a:avLst/>
              </a:prstGeom>
              <a:blipFill rotWithShape="0">
                <a:blip r:embed="rId20"/>
                <a:stretch>
                  <a:fillRect l="-12903" r="-9677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654" y="3446249"/>
                <a:ext cx="207364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6708691" y="345794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748" y="3460360"/>
                <a:ext cx="207364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8922569" y="342620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116" y="3425969"/>
                <a:ext cx="207364" cy="276999"/>
              </a:xfrm>
              <a:prstGeom prst="rect">
                <a:avLst/>
              </a:prstGeom>
              <a:blipFill rotWithShape="0">
                <a:blip r:embed="rId23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348" y="998592"/>
                <a:ext cx="193130" cy="276999"/>
              </a:xfrm>
              <a:prstGeom prst="rect">
                <a:avLst/>
              </a:prstGeom>
              <a:blipFill rotWithShape="0">
                <a:blip r:embed="rId24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628973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721" y="976037"/>
                <a:ext cx="193130" cy="276999"/>
              </a:xfrm>
              <a:prstGeom prst="rect">
                <a:avLst/>
              </a:prstGeom>
              <a:blipFill rotWithShape="0">
                <a:blip r:embed="rId25"/>
                <a:stretch>
                  <a:fillRect l="-12903" r="-9677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883631" y="1174148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267" y="986244"/>
                <a:ext cx="193130" cy="276999"/>
              </a:xfrm>
              <a:prstGeom prst="rect">
                <a:avLst/>
              </a:prstGeom>
              <a:blipFill rotWithShape="0">
                <a:blip r:embed="rId26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89" y="6438644"/>
                <a:ext cx="207364" cy="276999"/>
              </a:xfrm>
              <a:prstGeom prst="rect">
                <a:avLst/>
              </a:prstGeom>
              <a:blipFill rotWithShape="0">
                <a:blip r:embed="rId27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654" y="6428553"/>
                <a:ext cx="207364" cy="276999"/>
              </a:xfrm>
              <a:prstGeom prst="rect">
                <a:avLst/>
              </a:prstGeom>
              <a:blipFill rotWithShape="0">
                <a:blip r:embed="rId28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6708691" y="6210844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748" y="6442664"/>
                <a:ext cx="207364" cy="276999"/>
              </a:xfrm>
              <a:prstGeom prst="rect">
                <a:avLst/>
              </a:prstGeom>
              <a:blipFill rotWithShape="0">
                <a:blip r:embed="rId29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8922569" y="617909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116" y="6408273"/>
                <a:ext cx="207364" cy="276999"/>
              </a:xfrm>
              <a:prstGeom prst="rect">
                <a:avLst/>
              </a:prstGeom>
              <a:blipFill rotWithShape="0">
                <a:blip r:embed="rId30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5" y="3919560"/>
                <a:ext cx="193130" cy="276999"/>
              </a:xfrm>
              <a:prstGeom prst="rect">
                <a:avLst/>
              </a:prstGeom>
              <a:blipFill rotWithShape="0">
                <a:blip r:embed="rId31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17" y="3942115"/>
                <a:ext cx="193130" cy="276999"/>
              </a:xfrm>
              <a:prstGeom prst="rect">
                <a:avLst/>
              </a:prstGeom>
              <a:blipFill rotWithShape="0">
                <a:blip r:embed="rId32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4653037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790" y="3919560"/>
                <a:ext cx="193130" cy="276999"/>
              </a:xfrm>
              <a:prstGeom prst="rect">
                <a:avLst/>
              </a:prstGeom>
              <a:blipFill rotWithShape="0">
                <a:blip r:embed="rId33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6907695" y="38912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336" y="3929767"/>
                <a:ext cx="193130" cy="276999"/>
              </a:xfrm>
              <a:prstGeom prst="rect">
                <a:avLst/>
              </a:prstGeom>
              <a:blipFill rotWithShape="0">
                <a:blip r:embed="rId34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661620" y="6462909"/>
                <a:ext cx="515814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altLang="ja-JP" sz="1662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ja-JP" altLang="en-US" sz="1662" b="1" dirty="0" smtClean="0"/>
                  <a:t>が仕事をするので、斜め伝播の波だけが効く。</a:t>
                </a:r>
                <a:endParaRPr lang="ja-JP" altLang="en-US" sz="1662" b="1" dirty="0"/>
              </a:p>
            </p:txBody>
          </p:sp>
        </mc:Choice>
        <mc:Fallback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20" y="6462909"/>
                <a:ext cx="5158143" cy="255776"/>
              </a:xfrm>
              <a:prstGeom prst="rect">
                <a:avLst/>
              </a:prstGeom>
              <a:blipFill rotWithShape="0">
                <a:blip r:embed="rId35"/>
                <a:stretch>
                  <a:fillRect l="-1064" t="-30952" r="-1773" b="-4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4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Fast wave</a:t>
            </a:r>
            <a:r>
              <a:rPr kumimoji="1" lang="ja-JP" altLang="en-US" dirty="0" smtClean="0"/>
              <a:t>との相互作用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37" y="1030569"/>
            <a:ext cx="3542175" cy="70956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" y="1268760"/>
            <a:ext cx="3252838" cy="41920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44488" y="831975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乱流のシミュレーション （</a:t>
            </a:r>
            <a:r>
              <a:rPr kumimoji="1" lang="en-US" altLang="ja-JP" dirty="0" smtClean="0"/>
              <a:t>Inoue+ 2011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 bwMode="auto">
          <a:xfrm>
            <a:off x="2072680" y="1340768"/>
            <a:ext cx="0" cy="38164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テキスト ボックス 6"/>
          <p:cNvSpPr txBox="1"/>
          <p:nvPr/>
        </p:nvSpPr>
        <p:spPr>
          <a:xfrm>
            <a:off x="416496" y="555962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磁場のエネルギー密度と速度場の密度がコンパラになるスケールで、波が減衰。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18092" y="2132856"/>
                <a:ext cx="7809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92" y="2132856"/>
                <a:ext cx="78098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469" r="-859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839539" y="3364788"/>
                <a:ext cx="8009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39" y="3364788"/>
                <a:ext cx="800989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344" r="-9160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450105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733" y="1844824"/>
            <a:ext cx="44903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n=0</a:t>
            </a:r>
            <a:r>
              <a:rPr kumimoji="1" lang="ja-JP" altLang="en-US" dirty="0" smtClean="0"/>
              <a:t>のモード：波の位相速度と粒子の速度が</a:t>
            </a:r>
            <a:endParaRPr kumimoji="1" lang="en-US" altLang="ja-JP" dirty="0" smtClean="0"/>
          </a:p>
          <a:p>
            <a:r>
              <a:rPr lang="ja-JP" altLang="en-US" dirty="0" smtClean="0"/>
              <a:t>同じ。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波が光速より遅いので、共鳴できるのは、</a:t>
            </a:r>
            <a:endParaRPr lang="en-US" altLang="ja-JP" dirty="0" smtClean="0"/>
          </a:p>
          <a:p>
            <a:r>
              <a:rPr kumimoji="1" lang="ja-JP" altLang="en-US" dirty="0" smtClean="0"/>
              <a:t>ピッチアングルが大きい粒子だけ。</a:t>
            </a:r>
            <a:endParaRPr kumimoji="1" lang="en-US" altLang="ja-JP" dirty="0" smtClean="0"/>
          </a:p>
          <a:p>
            <a:r>
              <a:rPr lang="ja-JP" altLang="en-US" dirty="0" smtClean="0"/>
              <a:t>効率が悪い？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しかし相対論的乱流では、音速も結構速い。</a:t>
            </a:r>
            <a:endParaRPr lang="en-US" altLang="ja-JP" dirty="0" smtClean="0"/>
          </a:p>
          <a:p>
            <a:r>
              <a:rPr kumimoji="1" lang="en-US" altLang="ja-JP" dirty="0" smtClean="0"/>
              <a:t>Mirror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Force</a:t>
            </a:r>
            <a:r>
              <a:rPr kumimoji="1" lang="ja-JP" altLang="en-US" dirty="0" smtClean="0"/>
              <a:t>によるピッチ角拡散も起きる。</a:t>
            </a:r>
            <a:endParaRPr kumimoji="1" lang="en-US" altLang="ja-JP" dirty="0" smtClean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4565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0" y="3429000"/>
            <a:ext cx="4788024" cy="32613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ピッチ角拡散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05273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Mirror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Force</a:t>
            </a:r>
            <a:r>
              <a:rPr kumimoji="1" lang="ja-JP" altLang="en-US" dirty="0" smtClean="0"/>
              <a:t>による非共鳴散乱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2952328" cy="11018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67544" y="2924944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有限振幅の効果が効く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492" y="89475"/>
            <a:ext cx="5580112" cy="403651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03948" y="4185084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振幅</a:t>
            </a:r>
            <a:r>
              <a:rPr kumimoji="1" lang="en-US" altLang="ja-JP" dirty="0" smtClean="0"/>
              <a:t>10%</a:t>
            </a:r>
            <a:r>
              <a:rPr kumimoji="1" lang="ja-JP" altLang="en-US" dirty="0" smtClean="0"/>
              <a:t>のケース。数割の粒子が大きな</a:t>
            </a:r>
            <a:endParaRPr kumimoji="1" lang="en-US" altLang="ja-JP" dirty="0" smtClean="0"/>
          </a:p>
          <a:p>
            <a:r>
              <a:rPr lang="ja-JP" altLang="en-US" dirty="0" smtClean="0"/>
              <a:t>ピッチ角散乱を受けている。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6104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シミュレーションによるエネルギー拡散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908720"/>
            <a:ext cx="5994451" cy="7970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08820"/>
            <a:ext cx="6407702" cy="480630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331640" y="6165304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Sphere</a:t>
            </a:r>
            <a:r>
              <a:rPr kumimoji="1" lang="ja-JP" altLang="en-US" dirty="0" smtClean="0"/>
              <a:t>的加速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292080" y="1988840"/>
                <a:ext cx="3403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dirty="0" smtClean="0"/>
                  <a:t>(weak </a:t>
                </a:r>
                <a:r>
                  <a:rPr kumimoji="1" lang="en-US" altLang="ja-JP" dirty="0" err="1" smtClean="0"/>
                  <a:t>turb</a:t>
                </a:r>
                <a:r>
                  <a:rPr kumimoji="1" lang="en-US" altLang="ja-JP" dirty="0" smtClean="0"/>
                  <a:t>.)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988840"/>
                <a:ext cx="340356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792" t="-32609" r="-3943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594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パラメーター依存性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60748"/>
            <a:ext cx="6285237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磁化された相対論的衝撃波での不安定性の抑制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8727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反射粒子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417138" y="1402376"/>
            <a:ext cx="0" cy="230425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2496567" y="11878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衝撃波面静止系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 flipH="1">
            <a:off x="633162" y="3094564"/>
            <a:ext cx="19082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77178" y="3244967"/>
                <a:ext cx="2947153" cy="709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Incoming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8" y="3244967"/>
                <a:ext cx="2947153" cy="709040"/>
              </a:xfrm>
              <a:prstGeom prst="rect">
                <a:avLst/>
              </a:prstGeom>
              <a:blipFill rotWithShape="0">
                <a:blip r:embed="rId2"/>
                <a:stretch>
                  <a:fillRect l="-1653" t="-6838" b="-1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/>
          <p:cNvCxnSpPr/>
          <p:nvPr/>
        </p:nvCxnSpPr>
        <p:spPr bwMode="auto">
          <a:xfrm flipV="1">
            <a:off x="417138" y="1860312"/>
            <a:ext cx="1332148" cy="156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33162" y="1447672"/>
                <a:ext cx="4412170" cy="399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Reflected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2" y="1447672"/>
                <a:ext cx="4412170" cy="399725"/>
              </a:xfrm>
              <a:prstGeom prst="rect">
                <a:avLst/>
              </a:prstGeom>
              <a:blipFill rotWithShape="0">
                <a:blip r:embed="rId3"/>
                <a:stretch>
                  <a:fillRect l="-1243" t="-10606"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07504" y="4662490"/>
                <a:ext cx="2906565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Magnetization parameter</a:t>
                </a:r>
              </a:p>
              <a:p>
                <a:r>
                  <a:rPr lang="en-US" altLang="ja-JP" sz="24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662490"/>
                <a:ext cx="2906565" cy="1027525"/>
              </a:xfrm>
              <a:prstGeom prst="rect">
                <a:avLst/>
              </a:prstGeom>
              <a:blipFill rotWithShape="0">
                <a:blip r:embed="rId4"/>
                <a:stretch>
                  <a:fillRect l="-1891" t="-3571" r="-14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曲線コネクタ 15"/>
          <p:cNvCxnSpPr/>
          <p:nvPr/>
        </p:nvCxnSpPr>
        <p:spPr bwMode="auto">
          <a:xfrm>
            <a:off x="687168" y="2005851"/>
            <a:ext cx="792088" cy="624936"/>
          </a:xfrm>
          <a:prstGeom prst="curvedConnector3">
            <a:avLst>
              <a:gd name="adj1" fmla="val 2356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矢印コネクタ 24"/>
          <p:cNvCxnSpPr/>
          <p:nvPr/>
        </p:nvCxnSpPr>
        <p:spPr bwMode="auto">
          <a:xfrm>
            <a:off x="561154" y="2298795"/>
            <a:ext cx="168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テキスト ボックス 25"/>
          <p:cNvSpPr txBox="1"/>
          <p:nvPr/>
        </p:nvSpPr>
        <p:spPr>
          <a:xfrm>
            <a:off x="644054" y="2341719"/>
            <a:ext cx="152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Precursor Scale</a:t>
            </a:r>
            <a:endParaRPr kumimoji="1" lang="ja-JP" altLang="en-US" sz="1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495210" y="928362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上流でのラーマー半径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152803" y="1367364"/>
                <a:ext cx="1624291" cy="623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03" y="1367364"/>
                <a:ext cx="1624291" cy="62382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4823147" y="5600920"/>
                <a:ext cx="41314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これが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より大きくなくてはいけない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147" y="5600920"/>
                <a:ext cx="41314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18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/>
          <p:cNvSpPr txBox="1"/>
          <p:nvPr/>
        </p:nvSpPr>
        <p:spPr>
          <a:xfrm>
            <a:off x="5471267" y="3116273"/>
            <a:ext cx="250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上流での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Precursor Scale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802250" y="3487380"/>
                <a:ext cx="3958648" cy="64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ret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50" y="3487380"/>
                <a:ext cx="3958648" cy="642355"/>
              </a:xfrm>
              <a:prstGeom prst="rect">
                <a:avLst/>
              </a:prstGeom>
              <a:blipFill rotWithShape="0">
                <a:blip r:embed="rId7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3734" y="4117370"/>
                <a:ext cx="4001032" cy="606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sz="24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den>
                    </m:f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</m:den>
                    </m:f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kumimoji="1" lang="ja-JP" altLang="en-US" sz="2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34" y="4117370"/>
                <a:ext cx="4001032" cy="606256"/>
              </a:xfrm>
              <a:prstGeom prst="rect">
                <a:avLst/>
              </a:prstGeom>
              <a:blipFill rotWithShape="0"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/>
          <p:cNvSpPr txBox="1"/>
          <p:nvPr/>
        </p:nvSpPr>
        <p:spPr>
          <a:xfrm>
            <a:off x="5391816" y="1991189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上流での滞在時間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471267" y="2337679"/>
                <a:ext cx="34543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∼1/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ja-JP" alt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1400" dirty="0" err="1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だけ</a:t>
                </a:r>
                <a:r>
                  <a:rPr kumimoji="1" lang="ja-JP" altLang="en-US" sz="14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曲げられると波面に追いつかれる。</a:t>
                </a:r>
                <a:endParaRPr kumimoji="1" lang="ja-JP" altLang="en-US" sz="1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267" y="2337679"/>
                <a:ext cx="3454391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530" t="-2326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7309421" y="2638002"/>
                <a:ext cx="1285672" cy="531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ret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421" y="2638002"/>
                <a:ext cx="1285672" cy="53168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/>
          <p:cNvSpPr txBox="1"/>
          <p:nvPr/>
        </p:nvSpPr>
        <p:spPr>
          <a:xfrm>
            <a:off x="5037819" y="4216838"/>
            <a:ext cx="3712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上流でのプラズマ不安定性の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frequency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251122" y="4723626"/>
                <a:ext cx="4892878" cy="8236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pb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sh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122" y="4723626"/>
                <a:ext cx="4892878" cy="82362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921784" y="6040093"/>
                <a:ext cx="2874377" cy="525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200" b="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Then,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𝜉</m:t>
                    </m:r>
                    <m:sSubSup>
                      <m:sSubSup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  <m:sup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endParaRPr kumimoji="1" lang="ja-JP" altLang="en-US" sz="3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784" y="6040093"/>
                <a:ext cx="2874377" cy="525144"/>
              </a:xfrm>
              <a:prstGeom prst="rect">
                <a:avLst/>
              </a:prstGeom>
              <a:blipFill rotWithShape="0">
                <a:blip r:embed="rId12"/>
                <a:stretch>
                  <a:fillRect l="-8475" t="-25581" b="-383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0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GRB</a:t>
            </a:r>
            <a:r>
              <a:rPr lang="ja-JP" altLang="en-US" dirty="0" smtClean="0"/>
              <a:t>ジェット減速開始時</a:t>
            </a:r>
            <a:endParaRPr kumimoji="1" lang="ja-JP" altLang="en-US" dirty="0"/>
          </a:p>
        </p:txBody>
      </p:sp>
      <p:pic>
        <p:nvPicPr>
          <p:cNvPr id="3" name="Picture 2" descr="http://iopscience.iop.org/0004-637X/775/2/87/downloadHRFigure/figure/apj482375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" y="1185924"/>
            <a:ext cx="4943077" cy="29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25846" y="4301308"/>
            <a:ext cx="304923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solidFill>
                  <a:srgbClr val="0000FF"/>
                </a:solidFill>
              </a:rPr>
              <a:t>Duffell</a:t>
            </a:r>
            <a:r>
              <a:rPr lang="en-US" altLang="ja-JP" sz="1662" dirty="0">
                <a:solidFill>
                  <a:srgbClr val="0000FF"/>
                </a:solidFill>
              </a:rPr>
              <a:t> and </a:t>
            </a:r>
            <a:r>
              <a:rPr lang="en-US" altLang="ja-JP" sz="1662" dirty="0" err="1">
                <a:solidFill>
                  <a:srgbClr val="0000FF"/>
                </a:solidFill>
              </a:rPr>
              <a:t>MacFadyen</a:t>
            </a:r>
            <a:r>
              <a:rPr lang="en-US" altLang="ja-JP" sz="1662" dirty="0">
                <a:solidFill>
                  <a:srgbClr val="0000FF"/>
                </a:solidFill>
              </a:rPr>
              <a:t> 2013</a:t>
            </a:r>
            <a:endParaRPr lang="ja-JP" altLang="en-US" sz="1662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80305" y="5090724"/>
            <a:ext cx="57567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May expect the turbulence acceleration at outer radius.</a:t>
            </a:r>
            <a:endParaRPr lang="ja-JP" altLang="en-US" sz="1662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20" y="1223756"/>
            <a:ext cx="4505918" cy="298890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407848" y="4212663"/>
            <a:ext cx="289053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Matsumoto &amp; Masada 2013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4754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宇宙線スペクトル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84458" y="1169057"/>
                <a:ext cx="6173228" cy="714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d>
                        <m:d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𝐾</m:t>
                          </m:r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𝐾𝑡</m:t>
                                      </m:r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662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ja-JP" sz="1662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ja-JP" sz="1662" i="1">
                                                  <a:latin typeface="Cambria Math" panose="02040503050406030204" pitchFamily="18" charset="0"/>
                                                </a:rPr>
                                                <m:t>𝜀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  <m:t>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  <m:t>𝐾𝑡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𝐾𝑡</m:t>
                                      </m:r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662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ja-JP" sz="1662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ja-JP" sz="1662" i="1">
                                                  <a:latin typeface="Cambria Math" panose="02040503050406030204" pitchFamily="18" charset="0"/>
                                                </a:rPr>
                                                <m:t>𝜀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  <m:t>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62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  <m:t>𝐾𝑡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altLang="ja-JP" sz="1662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96" y="980728"/>
                <a:ext cx="6700552" cy="77476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/>
          <p:cNvCxnSpPr/>
          <p:nvPr/>
        </p:nvCxnSpPr>
        <p:spPr bwMode="auto">
          <a:xfrm>
            <a:off x="1647367" y="1833746"/>
            <a:ext cx="199407" cy="1994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テキスト ボックス 7"/>
          <p:cNvSpPr txBox="1"/>
          <p:nvPr/>
        </p:nvSpPr>
        <p:spPr>
          <a:xfrm>
            <a:off x="650333" y="2004112"/>
            <a:ext cx="180530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92" dirty="0"/>
              <a:t>Diffusion coefficient</a:t>
            </a:r>
            <a:endParaRPr lang="ja-JP" altLang="en-US" sz="1292" dirty="0"/>
          </a:p>
        </p:txBody>
      </p:sp>
      <p:cxnSp>
        <p:nvCxnSpPr>
          <p:cNvPr id="10" name="直線コネクタ 9"/>
          <p:cNvCxnSpPr/>
          <p:nvPr/>
        </p:nvCxnSpPr>
        <p:spPr bwMode="auto">
          <a:xfrm flipH="1" flipV="1">
            <a:off x="1580898" y="1169056"/>
            <a:ext cx="332345" cy="237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384458" y="938202"/>
            <a:ext cx="165301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/>
              <a:t>Injection energy</a:t>
            </a:r>
            <a:endParaRPr lang="ja-JP" altLang="en-US" sz="1477" dirty="0"/>
          </a:p>
        </p:txBody>
      </p:sp>
      <p:cxnSp>
        <p:nvCxnSpPr>
          <p:cNvPr id="13" name="直線コネクタ 12"/>
          <p:cNvCxnSpPr/>
          <p:nvPr/>
        </p:nvCxnSpPr>
        <p:spPr bwMode="auto">
          <a:xfrm flipH="1" flipV="1">
            <a:off x="1205837" y="1389832"/>
            <a:ext cx="261090" cy="687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0" y="1122595"/>
            <a:ext cx="1412566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/>
              <a:t>Injection rate</a:t>
            </a:r>
            <a:endParaRPr lang="ja-JP" altLang="en-US" sz="1477" dirty="0"/>
          </a:p>
        </p:txBody>
      </p:sp>
      <p:cxnSp>
        <p:nvCxnSpPr>
          <p:cNvPr id="18" name="直線コネクタ 17"/>
          <p:cNvCxnSpPr/>
          <p:nvPr/>
        </p:nvCxnSpPr>
        <p:spPr bwMode="auto">
          <a:xfrm>
            <a:off x="3707904" y="1833746"/>
            <a:ext cx="132938" cy="170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テキスト ボックス 18"/>
          <p:cNvSpPr txBox="1"/>
          <p:nvPr/>
        </p:nvSpPr>
        <p:spPr>
          <a:xfrm>
            <a:off x="3574967" y="1975702"/>
            <a:ext cx="129875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/>
              <a:t>Elapsed time</a:t>
            </a:r>
            <a:endParaRPr lang="ja-JP" altLang="en-US" sz="1477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6" y="2408101"/>
            <a:ext cx="4016645" cy="40120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411" y="3776301"/>
            <a:ext cx="4507332" cy="12756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938" y="2684866"/>
            <a:ext cx="3018185" cy="5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37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Slow acceleration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6615" y="3654472"/>
            <a:ext cx="7242688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Radiative cooling prevents the electron acceleration.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529876" y="4371953"/>
                <a:ext cx="938782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215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≃</m:t>
                      </m:r>
                    </m:oMath>
                  </m:oMathPara>
                </a14:m>
                <a:endParaRPr lang="ja-JP" altLang="en-US" sz="2215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66" y="4450532"/>
                <a:ext cx="101777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5389" r="-1796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76" y="4300627"/>
            <a:ext cx="5116397" cy="57618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2734" y="5040742"/>
            <a:ext cx="6522940" cy="7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We cannot expect bright non-thermal emission.</a:t>
            </a:r>
          </a:p>
          <a:p>
            <a:r>
              <a:rPr lang="en-US" altLang="ja-JP" sz="2215" dirty="0"/>
              <a:t> </a:t>
            </a:r>
            <a:r>
              <a:rPr lang="ja-JP" altLang="en-US" sz="2215" dirty="0"/>
              <a:t>⇒ </a:t>
            </a:r>
            <a:r>
              <a:rPr lang="en-US" altLang="ja-JP" sz="2215" dirty="0"/>
              <a:t>Dark accelerator</a:t>
            </a:r>
            <a:endParaRPr lang="ja-JP" altLang="en-US" sz="2215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675" y="2521994"/>
            <a:ext cx="4469523" cy="95565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93539" y="2103536"/>
            <a:ext cx="459132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Proton synchrotron is negligible.</a:t>
            </a:r>
            <a:endParaRPr lang="ja-JP" altLang="en-US" sz="2215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505" y="1463389"/>
            <a:ext cx="2731638" cy="49534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93539" y="1061456"/>
            <a:ext cx="867577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Acceleration timescale is comparable to the dynamical timescale</a:t>
            </a:r>
            <a:endParaRPr lang="ja-JP" altLang="en-US" sz="2215" dirty="0"/>
          </a:p>
        </p:txBody>
      </p:sp>
    </p:spTree>
    <p:extLst>
      <p:ext uri="{BB962C8B-B14F-4D97-AF65-F5344CB8AC3E}">
        <p14:creationId xmlns:p14="http://schemas.microsoft.com/office/powerpoint/2010/main" val="12269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3" y="1102588"/>
            <a:ext cx="5533339" cy="40734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平均</a:t>
            </a:r>
            <a:r>
              <a:rPr kumimoji="1" lang="en-US" altLang="ja-JP" dirty="0" smtClean="0"/>
              <a:t>UHECR</a:t>
            </a:r>
            <a:r>
              <a:rPr kumimoji="1" lang="ja-JP" altLang="en-US" dirty="0" smtClean="0"/>
              <a:t>スペクトル </a:t>
            </a:r>
            <a:r>
              <a:rPr kumimoji="1" lang="en-US" altLang="ja-JP" dirty="0" smtClean="0"/>
              <a:t>per GRB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832804" y="1098795"/>
                <a:ext cx="2133148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typ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53.5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871" y="904611"/>
                <a:ext cx="2373214" cy="311945"/>
              </a:xfrm>
              <a:prstGeom prst="rect">
                <a:avLst/>
              </a:prstGeom>
              <a:blipFill rotWithShape="0">
                <a:blip r:embed="rId3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 descr="Equation (2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17" y="6021288"/>
            <a:ext cx="2787162" cy="2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/>
          <p:cNvCxnSpPr/>
          <p:nvPr/>
        </p:nvCxnSpPr>
        <p:spPr bwMode="auto">
          <a:xfrm flipH="1">
            <a:off x="3711949" y="2963718"/>
            <a:ext cx="128893" cy="9739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テキスト ボックス 8"/>
          <p:cNvSpPr txBox="1"/>
          <p:nvPr/>
        </p:nvSpPr>
        <p:spPr>
          <a:xfrm>
            <a:off x="2832804" y="3818168"/>
            <a:ext cx="18421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Shock acc. model</a:t>
            </a:r>
            <a:endParaRPr lang="ja-JP" altLang="en-US" sz="1662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95" y="5179809"/>
            <a:ext cx="5160606" cy="124360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112" y="4159090"/>
            <a:ext cx="3659546" cy="726494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 bwMode="auto">
          <a:xfrm flipV="1">
            <a:off x="4067830" y="4814666"/>
            <a:ext cx="1767080" cy="1073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 flipV="1">
            <a:off x="5170220" y="4814666"/>
            <a:ext cx="664689" cy="1073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0666" y="1269006"/>
            <a:ext cx="2563994" cy="37211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857" y="1728077"/>
            <a:ext cx="3809802" cy="12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5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Total UHECR Flux and cosmogenic neutrinos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84308" y="5755154"/>
                <a:ext cx="8182048" cy="663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846" dirty="0">
                    <a:solidFill>
                      <a:srgbClr val="FF0000"/>
                    </a:solidFill>
                  </a:rPr>
                  <a:t>The stochastic acceleration model agrees with the observed UHECR flux</a:t>
                </a:r>
              </a:p>
              <a:p>
                <a:r>
                  <a:rPr lang="en-US" altLang="ja-JP" sz="1846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1846" dirty="0">
                    <a:solidFill>
                      <a:srgbClr val="FF0000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4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4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846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  <m:r>
                      <a:rPr lang="en-US" altLang="ja-JP" sz="1846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en-US" altLang="ja-JP" sz="184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4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4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53.5</m:t>
                        </m:r>
                      </m:sup>
                    </m:sSup>
                  </m:oMath>
                </a14:m>
                <a:r>
                  <a:rPr lang="en-US" altLang="ja-JP" sz="1846" dirty="0">
                    <a:solidFill>
                      <a:srgbClr val="FF0000"/>
                    </a:solidFill>
                  </a:rPr>
                  <a:t>erg/s! Hard GZK neutrino spectrum.</a:t>
                </a:r>
                <a:endParaRPr lang="ja-JP" altLang="en-US" sz="184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00" y="5949000"/>
                <a:ext cx="8856912" cy="707886"/>
              </a:xfrm>
              <a:prstGeom prst="rect">
                <a:avLst/>
              </a:prstGeom>
              <a:blipFill rotWithShape="0">
                <a:blip r:embed="rId2"/>
                <a:stretch>
                  <a:fillRect l="-757" t="-5172" b="-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924" y="978231"/>
            <a:ext cx="6099145" cy="45715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37603" y="1102847"/>
            <a:ext cx="263565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000000"/>
                </a:solidFill>
              </a:rPr>
              <a:t>Asano</a:t>
            </a:r>
            <a:r>
              <a:rPr lang="ja-JP" altLang="en-US" sz="1662" dirty="0">
                <a:solidFill>
                  <a:srgbClr val="000000"/>
                </a:solidFill>
              </a:rPr>
              <a:t> </a:t>
            </a:r>
            <a:r>
              <a:rPr lang="en-US" altLang="ja-JP" sz="1662" dirty="0">
                <a:solidFill>
                  <a:srgbClr val="000000"/>
                </a:solidFill>
              </a:rPr>
              <a:t>&amp; </a:t>
            </a:r>
            <a:r>
              <a:rPr lang="en-US" altLang="ja-JP" sz="1662" dirty="0" err="1">
                <a:solidFill>
                  <a:srgbClr val="000000"/>
                </a:solidFill>
              </a:rPr>
              <a:t>Meszaros</a:t>
            </a:r>
            <a:r>
              <a:rPr lang="en-US" altLang="ja-JP" sz="1662" dirty="0">
                <a:solidFill>
                  <a:srgbClr val="000000"/>
                </a:solidFill>
              </a:rPr>
              <a:t> 2016</a:t>
            </a:r>
            <a:endParaRPr lang="ja-JP" altLang="en-US" sz="166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93538" y="1227460"/>
            <a:ext cx="8632121" cy="5189871"/>
          </a:xfrm>
        </p:spPr>
        <p:txBody>
          <a:bodyPr/>
          <a:lstStyle/>
          <a:p>
            <a:r>
              <a:rPr lang="ja-JP" altLang="en-US" sz="2585" dirty="0" smtClean="0"/>
              <a:t>乱流加速は有力な代替モデル</a:t>
            </a:r>
            <a:endParaRPr lang="en-US" altLang="ja-JP" sz="2585" dirty="0" smtClean="0"/>
          </a:p>
          <a:p>
            <a:r>
              <a:rPr lang="ja-JP" altLang="en-US" sz="2585" dirty="0" smtClean="0"/>
              <a:t>ブレーザーのスペクトルと相性が良いのは</a:t>
            </a:r>
            <a:r>
              <a:rPr lang="en-US" altLang="ja-JP" sz="2585" dirty="0" smtClean="0"/>
              <a:t>Hard</a:t>
            </a:r>
            <a:r>
              <a:rPr lang="ja-JP" altLang="en-US" sz="2585" dirty="0" smtClean="0"/>
              <a:t> </a:t>
            </a:r>
            <a:r>
              <a:rPr lang="en-US" altLang="ja-JP" sz="2585" dirty="0" smtClean="0"/>
              <a:t>Sphere</a:t>
            </a:r>
          </a:p>
          <a:p>
            <a:r>
              <a:rPr lang="ja-JP" altLang="en-US" sz="2585" dirty="0" smtClean="0"/>
              <a:t>ジャイロ共鳴的相互作用ではなさそう。</a:t>
            </a:r>
            <a:endParaRPr lang="en-US" altLang="ja-JP" sz="2585" dirty="0"/>
          </a:p>
          <a:p>
            <a:r>
              <a:rPr lang="en-US" altLang="ja-JP" sz="2585" dirty="0" smtClean="0"/>
              <a:t>Fast</a:t>
            </a:r>
            <a:r>
              <a:rPr lang="ja-JP" altLang="en-US" sz="2585" dirty="0" smtClean="0"/>
              <a:t> </a:t>
            </a:r>
            <a:r>
              <a:rPr lang="en-US" altLang="ja-JP" sz="2585" dirty="0" smtClean="0"/>
              <a:t>Mode</a:t>
            </a:r>
            <a:r>
              <a:rPr lang="ja-JP" altLang="en-US" sz="2585" dirty="0" smtClean="0"/>
              <a:t>との</a:t>
            </a:r>
            <a:r>
              <a:rPr lang="en-US" altLang="ja-JP" sz="2585" dirty="0" smtClean="0"/>
              <a:t>TTD</a:t>
            </a:r>
            <a:r>
              <a:rPr lang="ja-JP" altLang="en-US" sz="2585" dirty="0" smtClean="0"/>
              <a:t>共鳴なら</a:t>
            </a:r>
            <a:r>
              <a:rPr lang="en-US" altLang="ja-JP" sz="2585" dirty="0" smtClean="0"/>
              <a:t>OK</a:t>
            </a:r>
            <a:r>
              <a:rPr lang="ja-JP" altLang="en-US" sz="2585" dirty="0" err="1" smtClean="0"/>
              <a:t>。</a:t>
            </a:r>
            <a:endParaRPr lang="en-US" altLang="ja-JP" sz="2585" dirty="0" smtClean="0"/>
          </a:p>
        </p:txBody>
      </p:sp>
    </p:spTree>
    <p:extLst>
      <p:ext uri="{BB962C8B-B14F-4D97-AF65-F5344CB8AC3E}">
        <p14:creationId xmlns:p14="http://schemas.microsoft.com/office/powerpoint/2010/main" val="7123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HGP創英角ﾎﾟｯﾌﾟ体" panose="040B0A00000000000000" pitchFamily="50" charset="-128"/>
              </a:rPr>
              <a:t>予備スライド</a:t>
            </a:r>
          </a:p>
        </p:txBody>
      </p:sp>
    </p:spTree>
    <p:extLst>
      <p:ext uri="{BB962C8B-B14F-4D97-AF65-F5344CB8AC3E}">
        <p14:creationId xmlns:p14="http://schemas.microsoft.com/office/powerpoint/2010/main" val="34636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Diffusion coefficient in </a:t>
            </a:r>
            <a:r>
              <a:rPr lang="en-US" altLang="ja-JP" dirty="0" err="1" smtClean="0"/>
              <a:t>Mrk</a:t>
            </a:r>
            <a:r>
              <a:rPr lang="en-US" altLang="ja-JP" dirty="0" smtClean="0"/>
              <a:t> 421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80146" y="3103069"/>
                <a:ext cx="365837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=0.16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=2.1×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@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46" y="3103069"/>
                <a:ext cx="3658374" cy="255776"/>
              </a:xfrm>
              <a:prstGeom prst="rect">
                <a:avLst/>
              </a:prstGeom>
              <a:blipFill rotWithShape="0">
                <a:blip r:embed="rId2"/>
                <a:stretch>
                  <a:fillRect l="-333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622554" y="5714692"/>
                <a:ext cx="1825949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3.7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554" y="5714692"/>
                <a:ext cx="1825949" cy="255776"/>
              </a:xfrm>
              <a:prstGeom prst="rect">
                <a:avLst/>
              </a:prstGeom>
              <a:blipFill rotWithShape="0">
                <a:blip r:embed="rId3"/>
                <a:stretch>
                  <a:fillRect l="-667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472917" y="4307822"/>
                <a:ext cx="2946704" cy="635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662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/3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917" y="4307822"/>
                <a:ext cx="2946704" cy="63555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447385" y="3083558"/>
                <a:ext cx="218848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∼10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385" y="3083558"/>
                <a:ext cx="2188483" cy="255776"/>
              </a:xfrm>
              <a:prstGeom prst="rect">
                <a:avLst/>
              </a:prstGeom>
              <a:blipFill rotWithShape="0">
                <a:blip r:embed="rId5"/>
                <a:stretch>
                  <a:fillRect l="-836" b="-3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35077" y="3472646"/>
                <a:ext cx="2310889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=10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77" y="3472646"/>
                <a:ext cx="2310889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92" t="-2381" b="-3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936964" y="4003366"/>
                <a:ext cx="184877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964" y="4003366"/>
                <a:ext cx="1848775" cy="255776"/>
              </a:xfrm>
              <a:prstGeom prst="rect">
                <a:avLst/>
              </a:prstGeom>
              <a:blipFill rotWithShape="0">
                <a:blip r:embed="rId7"/>
                <a:stretch>
                  <a:fillRect l="-990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093737" y="4001945"/>
                <a:ext cx="1824730" cy="258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737" y="4001945"/>
                <a:ext cx="1824730" cy="258532"/>
              </a:xfrm>
              <a:prstGeom prst="rect">
                <a:avLst/>
              </a:prstGeom>
              <a:blipFill rotWithShape="0">
                <a:blip r:embed="rId8"/>
                <a:stretch>
                  <a:fillRect l="-1003" b="-209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540031" y="4878577"/>
                <a:ext cx="2625078" cy="6252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=4.3×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0.1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031" y="4878577"/>
                <a:ext cx="2625078" cy="62523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147" y="901516"/>
            <a:ext cx="2822283" cy="219517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6196" y="968049"/>
            <a:ext cx="2672385" cy="20279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1231" y="3966901"/>
            <a:ext cx="146065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If we assume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5846" y="4509001"/>
            <a:ext cx="452239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Adopting our formula for the index of 5/3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0461" y="5049001"/>
            <a:ext cx="71205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Then,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0462" y="5672078"/>
            <a:ext cx="261962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While the required value: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801733" y="1183842"/>
                <a:ext cx="105246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733" y="1183842"/>
                <a:ext cx="1052468" cy="255776"/>
              </a:xfrm>
              <a:prstGeom prst="rect">
                <a:avLst/>
              </a:prstGeom>
              <a:blipFill rotWithShape="0">
                <a:blip r:embed="rId12"/>
                <a:stretch>
                  <a:fillRect l="-2326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4565690" y="6024128"/>
            <a:ext cx="127470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Reasonable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19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Phenomenological Turbulence Acceleration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92151" y="1487558"/>
                <a:ext cx="6797951" cy="5746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𝜕𝜀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𝜀𝜀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662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𝜕𝜀</m:t>
                              </m:r>
                            </m:den>
                          </m:f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𝜕𝜀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𝜀𝜀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62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662">
                                          <a:latin typeface="Cambria Math" panose="02040503050406030204" pitchFamily="18" charset="0"/>
                                        </a:rPr>
                                        <m:t>cool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51" y="1487558"/>
                <a:ext cx="6797951" cy="57464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84458" y="1126446"/>
                <a:ext cx="110318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𝐸𝐸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58" y="1126446"/>
                <a:ext cx="1103187" cy="255776"/>
              </a:xfrm>
              <a:prstGeom prst="rect">
                <a:avLst/>
              </a:prstGeom>
              <a:blipFill rotWithShape="0">
                <a:blip r:embed="rId3"/>
                <a:stretch>
                  <a:fillRect l="-1657"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846774" y="1061103"/>
            <a:ext cx="638187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Kolmogorov+Alfvenic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q=5/3, Compressible q=2 (hard sphere)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7242" y="2014983"/>
            <a:ext cx="113685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Diffusion</a:t>
            </a:r>
            <a:endParaRPr lang="ja-JP" altLang="en-US" sz="1662" dirty="0">
              <a:solidFill>
                <a:srgbClr val="FF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44145" y="2016292"/>
            <a:ext cx="144462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Acceleration</a:t>
            </a:r>
            <a:endParaRPr lang="ja-JP" altLang="en-US" sz="1662" dirty="0">
              <a:solidFill>
                <a:srgbClr val="FF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993" y="2014983"/>
            <a:ext cx="92525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Cooling</a:t>
            </a:r>
            <a:endParaRPr lang="ja-JP" altLang="en-US" sz="1662" dirty="0">
              <a:solidFill>
                <a:srgbClr val="FF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3533" y="2019861"/>
            <a:ext cx="10695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Injection</a:t>
            </a:r>
            <a:endParaRPr lang="ja-JP" altLang="en-US" sz="1662" dirty="0">
              <a:solidFill>
                <a:srgbClr val="FF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5" y="2523379"/>
            <a:ext cx="4123456" cy="35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03549" y="2338187"/>
            <a:ext cx="436690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 cooling, continuous injection, time evolution</a:t>
            </a:r>
            <a:endParaRPr lang="ja-JP" altLang="en-US" sz="1477" dirty="0">
              <a:solidFill>
                <a:srgbClr val="00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491301" y="2650697"/>
                <a:ext cx="1886029" cy="266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−1 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ja-JP" altLang="en-US" sz="1662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harder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301" y="2650697"/>
                <a:ext cx="1886029" cy="266996"/>
              </a:xfrm>
              <a:prstGeom prst="rect">
                <a:avLst/>
              </a:prstGeom>
              <a:blipFill rotWithShape="0">
                <a:blip r:embed="rId5"/>
                <a:stretch>
                  <a:fillRect l="-971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818241" y="6068576"/>
            <a:ext cx="29498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harder than the shock case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740817" y="6153806"/>
                <a:ext cx="113742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17" y="6153806"/>
                <a:ext cx="1137427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215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4266795" y="3216975"/>
            <a:ext cx="4955203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Stochastic Acceleration due to turbulence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(2</a:t>
            </a:r>
            <a:r>
              <a:rPr lang="en-US" altLang="ja-JP" sz="1662" baseline="30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nd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order Fermi acc.) leads to a hard spectrum.</a:t>
            </a:r>
          </a:p>
        </p:txBody>
      </p:sp>
    </p:spTree>
    <p:extLst>
      <p:ext uri="{BB962C8B-B14F-4D97-AF65-F5344CB8AC3E}">
        <p14:creationId xmlns:p14="http://schemas.microsoft.com/office/powerpoint/2010/main" val="2830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778" y="3343111"/>
            <a:ext cx="2499093" cy="1813204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513380" y="3446732"/>
            <a:ext cx="1984020" cy="140345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992774" y="1642814"/>
            <a:ext cx="1909674" cy="136946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266632" y="1652377"/>
            <a:ext cx="2789378" cy="1769207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 bwMode="auto">
          <a:xfrm>
            <a:off x="5429709" y="3421584"/>
            <a:ext cx="0" cy="3077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直線矢印コネクタ 47"/>
          <p:cNvCxnSpPr/>
          <p:nvPr/>
        </p:nvCxnSpPr>
        <p:spPr bwMode="auto">
          <a:xfrm>
            <a:off x="6760666" y="2400070"/>
            <a:ext cx="523938" cy="131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テキスト ボックス 48"/>
          <p:cNvSpPr txBox="1"/>
          <p:nvPr/>
        </p:nvSpPr>
        <p:spPr>
          <a:xfrm>
            <a:off x="7056010" y="3057511"/>
            <a:ext cx="124585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Projection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" y="4093360"/>
            <a:ext cx="2215662" cy="216642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32" y="4083322"/>
            <a:ext cx="2215662" cy="216642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" y="1365934"/>
            <a:ext cx="2215662" cy="21664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32" y="1363211"/>
            <a:ext cx="2215662" cy="2166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particle </a:t>
            </a:r>
            <a:r>
              <a:rPr lang="en-US" altLang="ja-JP" dirty="0" smtClean="0"/>
              <a:t>simulation in pure linear </a:t>
            </a:r>
            <a:r>
              <a:rPr kumimoji="1" lang="en-US" altLang="ja-JP" dirty="0" smtClean="0"/>
              <a:t>Fast Waves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7657" y="887240"/>
            <a:ext cx="77457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Fast</a:t>
            </a:r>
            <a:endParaRPr lang="ja-JP" altLang="en-US" sz="2215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blipFill rotWithShape="0">
                <a:blip r:embed="rId10"/>
                <a:stretch>
                  <a:fillRect l="-9091" r="-9091" b="-48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blipFill rotWithShape="0">
                <a:blip r:embed="rId11"/>
                <a:stretch>
                  <a:fillRect l="-12281" r="-1228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96611" y="3813521"/>
                <a:ext cx="1249380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1" y="3813521"/>
                <a:ext cx="1249380" cy="279564"/>
              </a:xfrm>
              <a:prstGeom prst="rect">
                <a:avLst/>
              </a:prstGeom>
              <a:blipFill rotWithShape="0">
                <a:blip r:embed="rId12"/>
                <a:stretch>
                  <a:fillRect l="-1463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874851" y="3809329"/>
                <a:ext cx="142802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851" y="3809329"/>
                <a:ext cx="1428020" cy="255776"/>
              </a:xfrm>
              <a:prstGeom prst="rect">
                <a:avLst/>
              </a:prstGeom>
              <a:blipFill rotWithShape="0">
                <a:blip r:embed="rId13"/>
                <a:stretch>
                  <a:fillRect l="-1282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288014" y="5932513"/>
                <a:ext cx="2819041" cy="5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=10, 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=10−20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10 mode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Kolmogorov</a:t>
                </a:r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014" y="5932513"/>
                <a:ext cx="2819041" cy="511550"/>
              </a:xfrm>
              <a:prstGeom prst="rect">
                <a:avLst/>
              </a:prstGeom>
              <a:blipFill rotWithShape="0">
                <a:blip r:embed="rId14"/>
                <a:stretch>
                  <a:fillRect l="-4536" t="-15476" r="-3456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blipFill rotWithShape="0">
                <a:blip r:embed="rId15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blipFill rotWithShape="0">
                <a:blip r:embed="rId16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blipFill rotWithShape="0">
                <a:blip r:embed="rId17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blipFill rotWithShape="0">
                <a:blip r:embed="rId18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blipFill rotWithShape="0">
                <a:blip r:embed="rId19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blipFill rotWithShape="0">
                <a:blip r:embed="rId20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blipFill rotWithShape="0">
                <a:blip r:embed="rId21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blipFill rotWithShape="0">
                <a:blip r:embed="rId22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5963262" y="1129167"/>
            <a:ext cx="192552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High-beta plasma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1321" y="5254408"/>
            <a:ext cx="26180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Teraki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&amp; Asano in prep.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4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GRB</a:t>
            </a:r>
            <a:r>
              <a:rPr kumimoji="1" lang="ja-JP" altLang="en-US" dirty="0" smtClean="0"/>
              <a:t>残光の場合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" y="2204864"/>
            <a:ext cx="9144000" cy="327761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504" y="1281110"/>
            <a:ext cx="5060250" cy="7970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9878" y="91177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GRB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130427A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85754" y="5841268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Fukushima+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9047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of the Test Particle Simulation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24" y="1055150"/>
            <a:ext cx="4505219" cy="3372310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 bwMode="auto">
          <a:xfrm flipV="1">
            <a:off x="792000" y="1185923"/>
            <a:ext cx="0" cy="17030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1080" y="1155606"/>
                <a:ext cx="73565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0" y="1155606"/>
                <a:ext cx="735651" cy="255776"/>
              </a:xfrm>
              <a:prstGeom prst="rect">
                <a:avLst/>
              </a:prstGeom>
              <a:blipFill rotWithShape="0">
                <a:blip r:embed="rId3"/>
                <a:stretch>
                  <a:fillRect l="-5833" r="-10000" b="-404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/>
          <p:cNvCxnSpPr/>
          <p:nvPr/>
        </p:nvCxnSpPr>
        <p:spPr bwMode="auto">
          <a:xfrm>
            <a:off x="792000" y="2889000"/>
            <a:ext cx="228461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076616" y="2761154"/>
                <a:ext cx="19377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616" y="2761154"/>
                <a:ext cx="193771" cy="255776"/>
              </a:xfrm>
              <a:prstGeom prst="rect">
                <a:avLst/>
              </a:prstGeom>
              <a:blipFill rotWithShape="0">
                <a:blip r:embed="rId4"/>
                <a:stretch>
                  <a:fillRect l="-22581" r="-2258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/>
          <p:cNvCxnSpPr/>
          <p:nvPr/>
        </p:nvCxnSpPr>
        <p:spPr bwMode="auto">
          <a:xfrm>
            <a:off x="1082769" y="1476693"/>
            <a:ext cx="747692" cy="6646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コネクタ 12"/>
          <p:cNvCxnSpPr/>
          <p:nvPr/>
        </p:nvCxnSpPr>
        <p:spPr bwMode="auto">
          <a:xfrm>
            <a:off x="1830462" y="2141308"/>
            <a:ext cx="0" cy="7476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>
            <a:off x="1082769" y="1476693"/>
            <a:ext cx="0" cy="14123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838649" y="2902578"/>
                <a:ext cx="48814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49" y="2902578"/>
                <a:ext cx="488147" cy="255776"/>
              </a:xfrm>
              <a:prstGeom prst="rect">
                <a:avLst/>
              </a:prstGeom>
              <a:blipFill rotWithShape="0">
                <a:blip r:embed="rId5"/>
                <a:stretch>
                  <a:fillRect l="-8750" r="-2500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622770" y="2902578"/>
                <a:ext cx="51219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0" y="2902578"/>
                <a:ext cx="51219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8333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/>
          <p:cNvCxnSpPr/>
          <p:nvPr/>
        </p:nvCxnSpPr>
        <p:spPr bwMode="auto">
          <a:xfrm>
            <a:off x="2578154" y="2598231"/>
            <a:ext cx="0" cy="207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テキスト ボックス 19"/>
          <p:cNvSpPr txBox="1"/>
          <p:nvPr/>
        </p:nvSpPr>
        <p:spPr>
          <a:xfrm>
            <a:off x="2278733" y="2259328"/>
            <a:ext cx="76655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Inject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453539" y="2002406"/>
                <a:ext cx="122437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&lt;1/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539" y="2002406"/>
                <a:ext cx="1224374" cy="255776"/>
              </a:xfrm>
              <a:prstGeom prst="rect">
                <a:avLst/>
              </a:prstGeom>
              <a:blipFill rotWithShape="0">
                <a:blip r:embed="rId7"/>
                <a:stretch>
                  <a:fillRect b="-38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421349" y="1511770"/>
                <a:ext cx="4182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349" y="1511770"/>
                <a:ext cx="418255" cy="255776"/>
              </a:xfrm>
              <a:prstGeom prst="rect">
                <a:avLst/>
              </a:prstGeom>
              <a:blipFill rotWithShape="0">
                <a:blip r:embed="rId8"/>
                <a:stretch>
                  <a:fillRect l="-10145" r="-2899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5033890" y="1569645"/>
                <a:ext cx="456022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9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29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9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ja-JP" sz="129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sz="1292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890" y="1569645"/>
                <a:ext cx="456022" cy="371833"/>
              </a:xfrm>
              <a:prstGeom prst="rect">
                <a:avLst/>
              </a:prstGeom>
              <a:blipFill rotWithShape="0">
                <a:blip r:embed="rId9"/>
                <a:stretch>
                  <a:fillRect l="-6667" t="-1639" r="-5333"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/>
          <p:cNvSpPr txBox="1"/>
          <p:nvPr/>
        </p:nvSpPr>
        <p:spPr>
          <a:xfrm>
            <a:off x="4153671" y="3006969"/>
            <a:ext cx="65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5063860" y="2225114"/>
                <a:ext cx="145874" cy="377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292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ja-JP" sz="1292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ja-JP" altLang="en-US" sz="1292" dirty="0">
                  <a:solidFill>
                    <a:srgbClr val="0000FF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60" y="2225114"/>
                <a:ext cx="145874" cy="377283"/>
              </a:xfrm>
              <a:prstGeom prst="rect">
                <a:avLst/>
              </a:prstGeom>
              <a:blipFill rotWithShape="0">
                <a:blip r:embed="rId10"/>
                <a:stretch>
                  <a:fillRect l="-25000" t="-1613" r="-20833" b="-145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5061744" y="2803142"/>
                <a:ext cx="145874" cy="198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92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ja-JP" altLang="en-US" sz="1292" dirty="0">
                  <a:solidFill>
                    <a:srgbClr val="008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744" y="2803142"/>
                <a:ext cx="145874" cy="198837"/>
              </a:xfrm>
              <a:prstGeom prst="rect">
                <a:avLst/>
              </a:prstGeom>
              <a:blipFill rotWithShape="0">
                <a:blip r:embed="rId11"/>
                <a:stretch>
                  <a:fillRect l="-20833" r="-20833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326889" y="4570871"/>
                <a:ext cx="6222153" cy="971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2585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585" i="1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585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58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58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585" i="1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ja-JP" sz="2585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258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2585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40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889" y="4570871"/>
                <a:ext cx="6222153" cy="97148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5475484" y="1073931"/>
                <a:ext cx="321581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=0.1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(weak </a:t>
                </a:r>
                <a:r>
                  <a:rPr lang="en-US" altLang="ja-JP" sz="1662" dirty="0" err="1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turb</a:t>
                </a:r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.)</a:t>
                </a:r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484" y="1073931"/>
                <a:ext cx="3215817" cy="255776"/>
              </a:xfrm>
              <a:prstGeom prst="rect">
                <a:avLst/>
              </a:prstGeom>
              <a:blipFill rotWithShape="0">
                <a:blip r:embed="rId13"/>
                <a:stretch>
                  <a:fillRect l="-1705" t="-30952" r="-568" b="-4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972487" y="5824469"/>
                <a:ext cx="8311442" cy="609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While only a small fraction of particles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can be accelerated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almost all of relativistic particles are accelerated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&gt;∼0.1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87" y="5824469"/>
                <a:ext cx="8311442" cy="609013"/>
              </a:xfrm>
              <a:prstGeom prst="rect">
                <a:avLst/>
              </a:prstGeom>
              <a:blipFill rotWithShape="0">
                <a:blip r:embed="rId14"/>
                <a:stretch>
                  <a:fillRect l="-514" t="-6000" b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/>
          <p:cNvSpPr txBox="1"/>
          <p:nvPr/>
        </p:nvSpPr>
        <p:spPr>
          <a:xfrm rot="19308720">
            <a:off x="5778651" y="2960760"/>
            <a:ext cx="13484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76658" y="3370877"/>
                <a:ext cx="4244945" cy="135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Mirror force: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Interaction Time scale: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∼1/(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Electric Field: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altLang="ja-JP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Energy Gain Rate: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8" y="3370877"/>
                <a:ext cx="4244945" cy="1358385"/>
              </a:xfrm>
              <a:prstGeom prst="rect">
                <a:avLst/>
              </a:prstGeom>
              <a:blipFill rotWithShape="0">
                <a:blip r:embed="rId15"/>
                <a:stretch>
                  <a:fillRect l="-1006" b="-44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7086843" y="5286533"/>
            <a:ext cx="142699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Hard Sphere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191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81" y="1036028"/>
            <a:ext cx="5369169" cy="22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17"/>
          <p:cNvSpPr txBox="1">
            <a:spLocks noChangeArrowheads="1"/>
          </p:cNvSpPr>
          <p:nvPr/>
        </p:nvSpPr>
        <p:spPr bwMode="auto">
          <a:xfrm>
            <a:off x="517281" y="3178420"/>
            <a:ext cx="7300396" cy="85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Steady outflow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Continuous shell ejection with a width of R</a:t>
            </a:r>
            <a:r>
              <a:rPr lang="en-US" altLang="ja-JP" sz="1662" baseline="-25000" dirty="0"/>
              <a:t>0</a:t>
            </a:r>
            <a:r>
              <a:rPr lang="en-US" altLang="ja-JP" sz="1662" dirty="0"/>
              <a:t>/Γ in commoving frame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662" dirty="0" err="1"/>
              <a:t>Elecrton</a:t>
            </a:r>
            <a:r>
              <a:rPr lang="en-US" altLang="ja-JP" sz="1662" dirty="0"/>
              <a:t> injection from R=R</a:t>
            </a:r>
            <a:r>
              <a:rPr lang="en-US" altLang="ja-JP" sz="1662" baseline="-25000" dirty="0"/>
              <a:t>0</a:t>
            </a:r>
            <a:r>
              <a:rPr lang="ja-JP" altLang="en-US" sz="1662" dirty="0"/>
              <a:t> </a:t>
            </a:r>
            <a:r>
              <a:rPr lang="en-US" altLang="ja-JP" sz="1662" dirty="0"/>
              <a:t>to </a:t>
            </a:r>
            <a:r>
              <a:rPr lang="en-US" altLang="ja-JP" sz="1662" dirty="0" smtClean="0"/>
              <a:t>2R</a:t>
            </a:r>
            <a:r>
              <a:rPr lang="en-US" altLang="ja-JP" sz="1662" baseline="-25000" dirty="0" smtClean="0"/>
              <a:t>0</a:t>
            </a:r>
            <a:r>
              <a:rPr lang="en-US" altLang="ja-JP" sz="1662" dirty="0" smtClean="0"/>
              <a:t>.</a:t>
            </a:r>
          </a:p>
        </p:txBody>
      </p:sp>
      <p:sp>
        <p:nvSpPr>
          <p:cNvPr id="1331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Our Model (I believe this is the most natural)</a:t>
            </a:r>
            <a:endParaRPr lang="ja-JP" altLang="en-US" dirty="0" smtClean="0"/>
          </a:p>
        </p:txBody>
      </p:sp>
      <p:sp>
        <p:nvSpPr>
          <p:cNvPr id="1331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1279282" y="4835770"/>
            <a:ext cx="3958003" cy="159873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Electron injection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Stochastic acceleration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Synchrotron emission and cooling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Inverse Compton emission and cooling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Adiabatic cooling </a:t>
            </a:r>
            <a:r>
              <a:rPr lang="ja-JP" altLang="en-US" sz="1477" dirty="0">
                <a:solidFill>
                  <a:srgbClr val="008000"/>
                </a:solidFill>
              </a:rPr>
              <a:t>（</a:t>
            </a:r>
            <a:r>
              <a:rPr lang="en-US" altLang="ja-JP" sz="1477" dirty="0">
                <a:solidFill>
                  <a:srgbClr val="008000"/>
                </a:solidFill>
              </a:rPr>
              <a:t>V∝R</a:t>
            </a:r>
            <a:r>
              <a:rPr lang="en-US" altLang="ja-JP" sz="1477" baseline="30000" dirty="0">
                <a:solidFill>
                  <a:srgbClr val="008000"/>
                </a:solidFill>
              </a:rPr>
              <a:t>2</a:t>
            </a:r>
            <a:r>
              <a:rPr lang="ja-JP" altLang="en-US" sz="1477" dirty="0">
                <a:solidFill>
                  <a:srgbClr val="008000"/>
                </a:solidFill>
              </a:rPr>
              <a:t>）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Photon escape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FF0000"/>
                </a:solidFill>
              </a:rPr>
              <a:t>No electron escape!</a:t>
            </a:r>
            <a:endParaRPr lang="ja-JP" altLang="en-US" sz="1477" dirty="0">
              <a:solidFill>
                <a:srgbClr val="FF0000"/>
              </a:solidFill>
            </a:endParaRPr>
          </a:p>
        </p:txBody>
      </p:sp>
      <p:pic>
        <p:nvPicPr>
          <p:cNvPr id="13318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0"/>
          <a:stretch/>
        </p:blipFill>
        <p:spPr bwMode="auto">
          <a:xfrm>
            <a:off x="4788024" y="4180702"/>
            <a:ext cx="3962400" cy="4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テキスト ボックス 1"/>
          <p:cNvSpPr txBox="1">
            <a:spLocks noChangeArrowheads="1"/>
          </p:cNvSpPr>
          <p:nvPr/>
        </p:nvSpPr>
        <p:spPr bwMode="auto">
          <a:xfrm>
            <a:off x="118697" y="4542693"/>
            <a:ext cx="208582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Physical Processes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2105110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1Es 0229+200</a:t>
            </a:r>
            <a:endParaRPr kumimoji="1" lang="ja-JP" altLang="en-US" dirty="0"/>
          </a:p>
        </p:txBody>
      </p:sp>
      <p:pic>
        <p:nvPicPr>
          <p:cNvPr id="1026" name="Picture 2" descr="http://inspirehep.net/record/1398009/files/figure_Skymap_with_sources_Blazars_2012_and_T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016732"/>
            <a:ext cx="698182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219808" y="3284984"/>
            <a:ext cx="1471872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59532" y="4490419"/>
                <a:ext cx="7400039" cy="1173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Initial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=3.09×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cm=0.1pc</a:t>
                </a:r>
              </a:p>
              <a:p>
                <a:r>
                  <a:rPr lang="en-US" altLang="ja-JP" sz="2000" b="1" dirty="0" smtClean="0">
                    <a:solidFill>
                      <a:srgbClr val="FF0000"/>
                    </a:solidFill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Broken power-law electrons </a:t>
                </a:r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are injected from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Magnetic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=23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4490419"/>
                <a:ext cx="7400039" cy="1173270"/>
              </a:xfrm>
              <a:prstGeom prst="rect">
                <a:avLst/>
              </a:prstGeom>
              <a:blipFill rotWithShape="0">
                <a:blip r:embed="rId3"/>
                <a:stretch>
                  <a:fillRect l="-906" t="-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75576" y="4270040"/>
                <a:ext cx="758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6" y="4270040"/>
                <a:ext cx="758221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645" r="-5645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03548" y="5822567"/>
                <a:ext cx="8693214" cy="760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Electrons,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br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</a:t>
                </a:r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3×10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and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=2.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4,  </m:t>
                    </m:r>
                    <m:sSub>
                      <m:sSubPr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=4.0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Electron Luminosity: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→1.5×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∼10%</m:t>
                    </m:r>
                  </m:oMath>
                </a14:m>
                <a:r>
                  <a:rPr lang="en-US" altLang="ja-JP" b="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of Eddington.</a:t>
                </a: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5822567"/>
                <a:ext cx="8693214" cy="760465"/>
              </a:xfrm>
              <a:prstGeom prst="rect">
                <a:avLst/>
              </a:prstGeom>
              <a:blipFill rotWithShape="0">
                <a:blip r:embed="rId5"/>
                <a:stretch>
                  <a:fillRect l="-631" t="-5600" b="-16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658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 Energy Distribution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1364286"/>
            <a:ext cx="6459374" cy="519706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40541" y="1025733"/>
            <a:ext cx="4390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Radial Evolution of the Electron Spectrum</a:t>
            </a:r>
            <a:endParaRPr lang="ja-JP" altLang="en-US" sz="1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9518009">
            <a:off x="5348072" y="2794806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485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M87</a:t>
            </a:r>
            <a:endParaRPr kumimoji="1" lang="ja-JP" altLang="en-US" dirty="0"/>
          </a:p>
        </p:txBody>
      </p:sp>
      <p:pic>
        <p:nvPicPr>
          <p:cNvPr id="1026" name="Picture 2" descr="「M87 radio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448780"/>
            <a:ext cx="29527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19808" y="81087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Radio Image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995536"/>
            <a:ext cx="4487315" cy="558924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272300" y="544522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H.E.S.S. obs.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73715" y="1772816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Other BL Lac</a:t>
            </a:r>
            <a:endParaRPr kumimoji="1" lang="ja-JP" altLang="en-US" dirty="0"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9689" y="4687782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Tavecchio</a:t>
            </a:r>
            <a:r>
              <a:rPr lang="en-US" altLang="ja-JP" i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i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&amp; </a:t>
            </a:r>
            <a:r>
              <a:rPr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Ghisellini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2008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839" y="4294608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Spine-Layer Model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1838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6" y="1102942"/>
            <a:ext cx="6041057" cy="43684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Fermi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Paper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833672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Abdo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+ 2009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4801972" y="2821842"/>
            <a:ext cx="936104" cy="864096"/>
          </a:xfrm>
          <a:prstGeom prst="ellipse">
            <a:avLst/>
          </a:prstGeom>
          <a:solidFill>
            <a:srgbClr val="FFC000">
              <a:alpha val="2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53800" y="3541922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Large Error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Slight tension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753080" y="5319729"/>
                <a:ext cx="37306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Source radius: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=1.4×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cm.</a:t>
                </a: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Magnetic Field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55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080" y="5319729"/>
                <a:ext cx="3730637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471" t="-7547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62104" y="6004749"/>
                <a:ext cx="73036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Electrons,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br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4000</m:t>
                    </m:r>
                  </m:oMath>
                </a14:m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ja-JP" sz="16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and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1.6, </m:t>
                    </m:r>
                    <m:sSub>
                      <m:sSubPr>
                        <m:ctrlP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=3.6</m:t>
                    </m:r>
                    <m:r>
                      <a:rPr kumimoji="1" lang="en-US" altLang="ja-JP" sz="16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sz="1600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Electron Luminosity: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7×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Magnetic Luminosity: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ja-JP" altLang="en-US" sz="16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04" y="6004749"/>
                <a:ext cx="7303602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417" t="-4167" b="-114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5404991" y="5349377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Viewing angle: 10 degree.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62104" y="5273562"/>
                <a:ext cx="1029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=2.3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04" y="5273562"/>
                <a:ext cx="102944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435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Poynting</a:t>
            </a:r>
            <a:r>
              <a:rPr kumimoji="1" lang="en-US" altLang="ja-JP" dirty="0" smtClean="0"/>
              <a:t> Flux Dominated?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72716"/>
            <a:ext cx="4220270" cy="286135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81" y="3429000"/>
            <a:ext cx="3344777" cy="333108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12060" y="5769260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Kino+ 2015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with EHT@230GHz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967" y="877176"/>
            <a:ext cx="4368691" cy="36363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0" y="3703584"/>
                <a:ext cx="15883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scale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03584"/>
                <a:ext cx="15883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2" t="-33333" r="-8046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302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MAGIC Monitoring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2" y="908720"/>
            <a:ext cx="4489931" cy="15608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8" y="2655992"/>
            <a:ext cx="4531748" cy="31839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87524" y="537321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Skymap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00" y="2945743"/>
            <a:ext cx="3245064" cy="302838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68945" y="57777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VLA image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96280" y="2449572"/>
            <a:ext cx="239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99.9% CF circle</a:t>
            </a:r>
          </a:p>
          <a:p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0.04deg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11.5kpc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19518009">
            <a:off x="2771088" y="45215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9518009">
            <a:off x="6738948" y="49347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32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Fermi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others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9" y="908720"/>
            <a:ext cx="3805162" cy="158790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503978"/>
            <a:ext cx="7020272" cy="428090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19518009">
            <a:off x="5399381" y="549361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023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HE-VHE Spectrum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" y="1664586"/>
            <a:ext cx="4685961" cy="316857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1304764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MAGIC Spectrum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84068" y="1304764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Fermi-MAGIC Spectrum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28" y="1772816"/>
            <a:ext cx="4166636" cy="320178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19518009">
            <a:off x="2123017" y="362129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75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832" y="3681008"/>
            <a:ext cx="5095397" cy="28388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ブレーザーでは？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104" y="267640"/>
            <a:ext cx="4971147" cy="28803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0" y="1916832"/>
            <a:ext cx="4080950" cy="35283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2592" y="1589182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上流の磁場角度</a:t>
            </a:r>
            <a:r>
              <a:rPr kumimoji="1" lang="en-US" altLang="ja-JP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</a:t>
            </a:r>
            <a:r>
              <a:rPr kumimoji="1" lang="ja-JP" altLang="en-US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度</a:t>
            </a:r>
            <a:endParaRPr kumimoji="1" lang="ja-JP" altLang="en-US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834" y="1029521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Sironi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2592" y="5431292"/>
            <a:ext cx="4631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60</a:t>
            </a:r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度になるとほぼ解は無くなる。</a:t>
            </a:r>
            <a:endParaRPr kumimoji="1"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衝撃波で許されるパラメータは限られている。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4048" y="31479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磁気再結合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73462" y="6417332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磁場と電子はほぼ等分配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98501" y="3749003"/>
            <a:ext cx="1640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磁場エネルギーの割合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2399" y="2856161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B050"/>
                </a:solidFill>
              </a:rPr>
              <a:t>Subluminal</a:t>
            </a:r>
            <a:r>
              <a:rPr kumimoji="1" lang="ja-JP" altLang="en-US" sz="1200" dirty="0" smtClean="0">
                <a:solidFill>
                  <a:srgbClr val="00B050"/>
                </a:solidFill>
              </a:rPr>
              <a:t>条件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9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Off-axis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Calculation</a:t>
            </a:r>
            <a:endParaRPr kumimoji="1" lang="ja-JP" altLang="en-US" dirty="0"/>
          </a:p>
        </p:txBody>
      </p:sp>
      <p:pic>
        <p:nvPicPr>
          <p:cNvPr id="3" name="Picture 2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9"/>
          <a:stretch/>
        </p:blipFill>
        <p:spPr bwMode="auto">
          <a:xfrm>
            <a:off x="287524" y="1052736"/>
            <a:ext cx="5292588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5536" y="1052736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1-D steady model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02476" y="4102788"/>
                <a:ext cx="7998023" cy="1194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Initial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=4×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cm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∼200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→1.6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marcsec</m:t>
                    </m:r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Broken power-law electrons are injected from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).</a:t>
                </a: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Magnetic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3.1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76" y="4102788"/>
                <a:ext cx="7998023" cy="1194814"/>
              </a:xfrm>
              <a:prstGeom prst="rect">
                <a:avLst/>
              </a:prstGeom>
              <a:blipFill rotWithShape="0">
                <a:blip r:embed="rId3"/>
                <a:stretch>
                  <a:fillRect l="-610" t="-40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2" t="37923" r="-132" b="44416"/>
          <a:stretch/>
        </p:blipFill>
        <p:spPr bwMode="auto">
          <a:xfrm rot="832418">
            <a:off x="5962136" y="3283048"/>
            <a:ext cx="36004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矢印コネクタ 10"/>
          <p:cNvCxnSpPr>
            <a:stCxn id="3" idx="1"/>
            <a:endCxn id="9" idx="1"/>
          </p:cNvCxnSpPr>
          <p:nvPr/>
        </p:nvCxnSpPr>
        <p:spPr bwMode="auto">
          <a:xfrm>
            <a:off x="287524" y="2275905"/>
            <a:ext cx="5679864" cy="118000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フリーフォーム 13"/>
          <p:cNvSpPr/>
          <p:nvPr/>
        </p:nvSpPr>
        <p:spPr bwMode="auto">
          <a:xfrm>
            <a:off x="2644140" y="2301240"/>
            <a:ext cx="144836" cy="480060"/>
          </a:xfrm>
          <a:custGeom>
            <a:avLst/>
            <a:gdLst>
              <a:gd name="connsiteX0" fmla="*/ 0 w 249532"/>
              <a:gd name="connsiteY0" fmla="*/ 0 h 480060"/>
              <a:gd name="connsiteX1" fmla="*/ 175260 w 249532"/>
              <a:gd name="connsiteY1" fmla="*/ 114300 h 480060"/>
              <a:gd name="connsiteX2" fmla="*/ 243840 w 249532"/>
              <a:gd name="connsiteY2" fmla="*/ 259080 h 480060"/>
              <a:gd name="connsiteX3" fmla="*/ 243840 w 249532"/>
              <a:gd name="connsiteY3" fmla="*/ 396240 h 480060"/>
              <a:gd name="connsiteX4" fmla="*/ 228600 w 249532"/>
              <a:gd name="connsiteY4" fmla="*/ 480060 h 480060"/>
              <a:gd name="connsiteX0" fmla="*/ 0 w 119992"/>
              <a:gd name="connsiteY0" fmla="*/ 0 h 480060"/>
              <a:gd name="connsiteX1" fmla="*/ 45720 w 119992"/>
              <a:gd name="connsiteY1" fmla="*/ 114300 h 480060"/>
              <a:gd name="connsiteX2" fmla="*/ 114300 w 119992"/>
              <a:gd name="connsiteY2" fmla="*/ 259080 h 480060"/>
              <a:gd name="connsiteX3" fmla="*/ 114300 w 119992"/>
              <a:gd name="connsiteY3" fmla="*/ 396240 h 480060"/>
              <a:gd name="connsiteX4" fmla="*/ 99060 w 119992"/>
              <a:gd name="connsiteY4" fmla="*/ 480060 h 480060"/>
              <a:gd name="connsiteX0" fmla="*/ 0 w 117280"/>
              <a:gd name="connsiteY0" fmla="*/ 0 h 480060"/>
              <a:gd name="connsiteX1" fmla="*/ 106680 w 117280"/>
              <a:gd name="connsiteY1" fmla="*/ 106680 h 480060"/>
              <a:gd name="connsiteX2" fmla="*/ 114300 w 117280"/>
              <a:gd name="connsiteY2" fmla="*/ 259080 h 480060"/>
              <a:gd name="connsiteX3" fmla="*/ 114300 w 117280"/>
              <a:gd name="connsiteY3" fmla="*/ 396240 h 480060"/>
              <a:gd name="connsiteX4" fmla="*/ 99060 w 117280"/>
              <a:gd name="connsiteY4" fmla="*/ 480060 h 480060"/>
              <a:gd name="connsiteX0" fmla="*/ 0 w 144828"/>
              <a:gd name="connsiteY0" fmla="*/ 0 h 480060"/>
              <a:gd name="connsiteX1" fmla="*/ 106680 w 144828"/>
              <a:gd name="connsiteY1" fmla="*/ 106680 h 480060"/>
              <a:gd name="connsiteX2" fmla="*/ 144780 w 144828"/>
              <a:gd name="connsiteY2" fmla="*/ 259080 h 480060"/>
              <a:gd name="connsiteX3" fmla="*/ 114300 w 144828"/>
              <a:gd name="connsiteY3" fmla="*/ 396240 h 480060"/>
              <a:gd name="connsiteX4" fmla="*/ 99060 w 144828"/>
              <a:gd name="connsiteY4" fmla="*/ 480060 h 480060"/>
              <a:gd name="connsiteX0" fmla="*/ 0 w 144836"/>
              <a:gd name="connsiteY0" fmla="*/ 0 h 480060"/>
              <a:gd name="connsiteX1" fmla="*/ 106680 w 144836"/>
              <a:gd name="connsiteY1" fmla="*/ 106680 h 480060"/>
              <a:gd name="connsiteX2" fmla="*/ 144780 w 144836"/>
              <a:gd name="connsiteY2" fmla="*/ 259080 h 480060"/>
              <a:gd name="connsiteX3" fmla="*/ 114300 w 144836"/>
              <a:gd name="connsiteY3" fmla="*/ 396240 h 480060"/>
              <a:gd name="connsiteX4" fmla="*/ 76200 w 144836"/>
              <a:gd name="connsiteY4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836" h="480060">
                <a:moveTo>
                  <a:pt x="0" y="0"/>
                </a:moveTo>
                <a:cubicBezTo>
                  <a:pt x="67310" y="35560"/>
                  <a:pt x="82550" y="63500"/>
                  <a:pt x="106680" y="106680"/>
                </a:cubicBezTo>
                <a:cubicBezTo>
                  <a:pt x="130810" y="149860"/>
                  <a:pt x="143510" y="210820"/>
                  <a:pt x="144780" y="259080"/>
                </a:cubicBezTo>
                <a:cubicBezTo>
                  <a:pt x="146050" y="307340"/>
                  <a:pt x="125730" y="359410"/>
                  <a:pt x="114300" y="396240"/>
                </a:cubicBezTo>
                <a:cubicBezTo>
                  <a:pt x="102870" y="433070"/>
                  <a:pt x="82550" y="456565"/>
                  <a:pt x="76200" y="48006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746682" y="2377265"/>
                <a:ext cx="4951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82" y="2377265"/>
                <a:ext cx="49513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8642" r="-3704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444208" y="1086046"/>
                <a:ext cx="927946" cy="302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=1/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1086046"/>
                <a:ext cx="927946" cy="302712"/>
              </a:xfrm>
              <a:prstGeom prst="rect">
                <a:avLst/>
              </a:prstGeom>
              <a:blipFill rotWithShape="0">
                <a:blip r:embed="rId5"/>
                <a:stretch>
                  <a:fillRect l="-3947" r="-5263" b="-2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142156" y="1624474"/>
                <a:ext cx="218194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156" y="1624474"/>
                <a:ext cx="2181944" cy="391646"/>
              </a:xfrm>
              <a:prstGeom prst="rect">
                <a:avLst/>
              </a:prstGeom>
              <a:blipFill rotWithShape="0">
                <a:blip r:embed="rId6"/>
                <a:stretch>
                  <a:fillRect l="-2514" t="-12308" b="-1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10488" y="5438421"/>
                <a:ext cx="8255914" cy="587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Electrons,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br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1.4×10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ja-JP" sz="16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and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1.9, </m:t>
                    </m:r>
                    <m:sSub>
                      <m:sSubPr>
                        <m:ctrlP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=3.2</m:t>
                    </m:r>
                    <m:r>
                      <a:rPr kumimoji="1" lang="en-US" altLang="ja-JP" sz="16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sz="1600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sz="160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Isotropic Electron Luminosity: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.5×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5.4×10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Edd</m:t>
                        </m:r>
                      </m:sub>
                    </m:sSub>
                  </m:oMath>
                </a14:m>
                <a:endParaRPr kumimoji="1" lang="ja-JP" altLang="en-US" sz="16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88" y="5438421"/>
                <a:ext cx="8255914" cy="587597"/>
              </a:xfrm>
              <a:prstGeom prst="rect">
                <a:avLst/>
              </a:prstGeom>
              <a:blipFill rotWithShape="0">
                <a:blip r:embed="rId7"/>
                <a:stretch>
                  <a:fillRect l="-443" t="-4124" b="-103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890930" y="3849901"/>
                <a:ext cx="6299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930" y="3849901"/>
                <a:ext cx="62998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5769" r="-6731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087105" y="6166837"/>
                <a:ext cx="2788584" cy="39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=1.2×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105" y="6166837"/>
                <a:ext cx="2788584" cy="396583"/>
              </a:xfrm>
              <a:prstGeom prst="rect">
                <a:avLst/>
              </a:prstGeom>
              <a:blipFill rotWithShape="0">
                <a:blip r:embed="rId9"/>
                <a:stretch>
                  <a:fillRect l="-1747" t="-12308" b="-1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9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Large Scale Jet Power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124926"/>
            <a:ext cx="4752528" cy="5494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220072" y="1520788"/>
                <a:ext cx="3531288" cy="673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Owen+ 2000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knot D @ 10kpc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1520788"/>
                <a:ext cx="3531288" cy="673005"/>
              </a:xfrm>
              <a:prstGeom prst="rect">
                <a:avLst/>
              </a:prstGeom>
              <a:blipFill rotWithShape="0">
                <a:blip r:embed="rId3"/>
                <a:stretch>
                  <a:fillRect l="-1379" t="-6306" b="-126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78116" y="936884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VLA 90cm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215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Evolution of Electron and Photon Spectra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41" y="1124744"/>
            <a:ext cx="7056784" cy="549792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1540" y="872716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Comoving Frame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31475" y="6381328"/>
                <a:ext cx="6055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&lt;2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electrons are continuously injected.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5" y="6381328"/>
                <a:ext cx="605511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06" t="-13333" r="-101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333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Spectrum &amp; Radial Evolution of the energy densities.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742"/>
            <a:ext cx="5400092" cy="42563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61" y="1350931"/>
            <a:ext cx="3673269" cy="29735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51720" y="859695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viewing angle is assumed as 15 degree.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5316350"/>
            <a:ext cx="864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Radio data: 5/10 mas 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aussian beam for 5/1.7GHz (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European VLBI Network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),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1.2mas for 43GHz (VLBA).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9518009">
            <a:off x="1964263" y="383005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7380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Short 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1160748"/>
            <a:ext cx="8532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Blazar 1ES 0229+200: </a:t>
            </a:r>
            <a:r>
              <a:rPr kumimoji="1" lang="en-US" altLang="ja-JP" sz="2400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Leptonic</a:t>
            </a:r>
            <a:r>
              <a:rPr kumimoji="1"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 Very Low magnetization.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Radio Galaxy M87: Very Low magnetization again. Different region from the radio obs.?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low magnetization seems favorable for the shock acceleration rather than reconnection.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But, a broken power-law injection?</a:t>
            </a:r>
          </a:p>
        </p:txBody>
      </p:sp>
    </p:spTree>
    <p:extLst>
      <p:ext uri="{BB962C8B-B14F-4D97-AF65-F5344CB8AC3E}">
        <p14:creationId xmlns:p14="http://schemas.microsoft.com/office/powerpoint/2010/main" val="4006238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Extreme Hard Blazar </a:t>
            </a:r>
            <a:r>
              <a:rPr lang="ja-JP" altLang="en-US" dirty="0" smtClean="0"/>
              <a:t>１</a:t>
            </a:r>
            <a:r>
              <a:rPr lang="en-US" altLang="ja-JP" dirty="0" smtClean="0"/>
              <a:t>ES 1101-232</a:t>
            </a:r>
            <a:endParaRPr lang="ja-JP" altLang="en-US" dirty="0" smtClean="0"/>
          </a:p>
        </p:txBody>
      </p:sp>
      <p:graphicFrame>
        <p:nvGraphicFramePr>
          <p:cNvPr id="15364" name="Object 7"/>
          <p:cNvGraphicFramePr>
            <a:graphicFrameLocks noChangeAspect="1"/>
          </p:cNvGraphicFramePr>
          <p:nvPr/>
        </p:nvGraphicFramePr>
        <p:xfrm>
          <a:off x="5568462" y="1101969"/>
          <a:ext cx="1976804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数式" r:id="rId3" imgW="1256755" imgH="253890" progId="Equation.3">
                  <p:embed/>
                </p:oleObj>
              </mc:Choice>
              <mc:Fallback>
                <p:oleObj name="数式" r:id="rId3" imgW="12567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8462" y="1101969"/>
                        <a:ext cx="1976804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17" y="1833746"/>
            <a:ext cx="5030574" cy="282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" y="1741930"/>
            <a:ext cx="4053964" cy="31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233729" y="1418494"/>
            <a:ext cx="204735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Electron spectrum</a:t>
            </a:r>
            <a:endParaRPr lang="ja-JP" altLang="en-US" sz="1662" dirty="0"/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6665629" y="1597888"/>
            <a:ext cx="1901483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Photon spectrum</a:t>
            </a:r>
            <a:endParaRPr lang="ja-JP" altLang="en-US" sz="1662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" y="4991798"/>
            <a:ext cx="8943242" cy="59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898154" y="2452837"/>
            <a:ext cx="85632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q=5/3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2455" y="1088845"/>
            <a:ext cx="15552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Asano+ 2014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1321" y="6072114"/>
            <a:ext cx="7736413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Expanding jet </a:t>
            </a:r>
            <a:r>
              <a:rPr lang="ja-JP" altLang="en-US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→ </a:t>
            </a:r>
            <a:r>
              <a:rPr lang="en-US" altLang="ja-JP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</a:t>
            </a:r>
            <a:r>
              <a:rPr lang="ja-JP" altLang="en-US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steady state</a:t>
            </a:r>
            <a:r>
              <a:rPr lang="ja-JP" altLang="en-US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→ </a:t>
            </a:r>
            <a:r>
              <a:rPr lang="en-US" altLang="ja-JP" sz="1846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Temporal evolution is essential</a:t>
            </a:r>
            <a:endParaRPr lang="ja-JP" altLang="en-US" sz="1846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9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Emission Region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4983320" cy="35800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7524" y="904074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Mrk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421 Spectral Fit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28" y="2204864"/>
            <a:ext cx="4275730" cy="29172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04148" y="1449651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 Energy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3-10% of Electrons’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3548" y="5265204"/>
            <a:ext cx="6862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 the emission region, the magnetic field seems subdominant.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How to dissipate the magnetic field?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 Reconnection? Equipartition is expected…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0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Open Problems in Blazar Emission</a:t>
            </a:r>
            <a:endParaRPr lang="ja-JP" alt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0" y="1789973"/>
            <a:ext cx="3554063" cy="33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723"/>
            <a:ext cx="5020408" cy="141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410558" y="5782385"/>
            <a:ext cx="46599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14430" y="4363894"/>
            <a:ext cx="331853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Kino,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Takahara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,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Kusunose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2002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2572" y="1134921"/>
            <a:ext cx="4475971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1.</a:t>
            </a:r>
            <a:r>
              <a:rPr lang="ja-JP" altLang="en-US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Index harder than 2 for the electron injection spectrum.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36690" y="1164534"/>
            <a:ext cx="275588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2.</a:t>
            </a:r>
            <a:r>
              <a:rPr lang="ja-JP" altLang="en-US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Lower maximum energy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255706" y="1585238"/>
            <a:ext cx="116891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Mrk</a:t>
            </a:r>
            <a:r>
              <a: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421</a:t>
            </a:r>
            <a:r>
              <a: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：</a:t>
            </a:r>
            <a:endParaRPr lang="en-US" altLang="ja-JP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5358695" y="1968826"/>
                <a:ext cx="3264035" cy="1115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B=38mG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=1, 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even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=0.1, </m:t>
                    </m:r>
                  </m:oMath>
                </a14:m>
                <a:endParaRPr lang="en-US" altLang="ja-JP" sz="1662" i="1" dirty="0">
                  <a:latin typeface="Cambria Math" panose="02040503050406030204" pitchFamily="18" charset="0"/>
                  <a:ea typeface="HGP創英角ﾎﾟｯﾌﾟ体" panose="040B0A00000000000000" pitchFamily="50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=7</m:t>
                    </m:r>
                    <m:r>
                      <a:rPr lang="en-US" altLang="ja-JP" sz="1662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.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But actual Max. Energy</a:t>
                </a:r>
                <a:r>
                  <a:rPr lang="ja-JP" altLang="en-US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8695" y="1968826"/>
                <a:ext cx="3264035" cy="1115434"/>
              </a:xfrm>
              <a:prstGeom prst="rect">
                <a:avLst/>
              </a:prstGeom>
              <a:blipFill rotWithShape="0">
                <a:blip r:embed="rId4"/>
                <a:stretch>
                  <a:fillRect l="-1121" t="-2186" b="-60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277670" y="3960760"/>
            <a:ext cx="3781805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3.</a:t>
            </a:r>
            <a:r>
              <a:rPr lang="ja-JP" altLang="en-US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Too sharp break in the electron</a:t>
            </a:r>
          </a:p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spectrum.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6785" y="4685271"/>
            <a:ext cx="3358612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Compared to the cooling break,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difference in the indices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seems large.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40091" y="3473212"/>
            <a:ext cx="254108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Inoue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Takahara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58695" y="3136163"/>
                <a:ext cx="3476273" cy="348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The Bohm factor should be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695" y="3136163"/>
                <a:ext cx="3476273" cy="348109"/>
              </a:xfrm>
              <a:prstGeom prst="rect">
                <a:avLst/>
              </a:prstGeom>
              <a:blipFill rotWithShape="0">
                <a:blip r:embed="rId5"/>
                <a:stretch>
                  <a:fillRect l="-1053" t="-8621" b="-189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64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Electron Index in Fermi</a:t>
            </a:r>
            <a:r>
              <a:rPr lang="ja-JP" altLang="en-US" dirty="0" smtClean="0"/>
              <a:t> </a:t>
            </a:r>
            <a:r>
              <a:rPr lang="en-US" altLang="ja-JP" dirty="0" smtClean="0"/>
              <a:t>BL Lacs</a:t>
            </a:r>
            <a:endParaRPr lang="ja-JP" altLang="en-US" dirty="0" smtClean="0"/>
          </a:p>
        </p:txBody>
      </p:sp>
      <p:pic>
        <p:nvPicPr>
          <p:cNvPr id="8195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8"/>
          <a:stretch>
            <a:fillRect/>
          </a:stretch>
        </p:blipFill>
        <p:spPr bwMode="auto">
          <a:xfrm>
            <a:off x="16120" y="1063870"/>
            <a:ext cx="2628900" cy="49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6" y="1493228"/>
            <a:ext cx="2406162" cy="2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テキスト ボックス 4"/>
          <p:cNvSpPr txBox="1">
            <a:spLocks noChangeArrowheads="1"/>
          </p:cNvSpPr>
          <p:nvPr/>
        </p:nvSpPr>
        <p:spPr bwMode="auto">
          <a:xfrm>
            <a:off x="2772508" y="1063870"/>
            <a:ext cx="68961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Yan+</a:t>
            </a:r>
            <a:endParaRPr lang="ja-JP" altLang="en-US" sz="1662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05" y="3229708"/>
            <a:ext cx="6034454" cy="320333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199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36" y="291612"/>
            <a:ext cx="3864220" cy="287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Many Parameters in Broken-power-law fit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5320"/>
            <a:ext cx="4705350" cy="351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3" y="1368669"/>
            <a:ext cx="4242289" cy="326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244970" y="5355982"/>
            <a:ext cx="4504759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Need </a:t>
            </a:r>
            <a:r>
              <a:rPr lang="en-US" altLang="ja-JP" sz="1662" dirty="0">
                <a:solidFill>
                  <a:srgbClr val="FF0000"/>
                </a:solidFill>
              </a:rPr>
              <a:t>double break </a:t>
            </a:r>
            <a:r>
              <a:rPr lang="en-US" altLang="ja-JP" sz="1662" dirty="0"/>
              <a:t>and </a:t>
            </a:r>
            <a:r>
              <a:rPr lang="en-US" altLang="ja-JP" sz="1662" dirty="0">
                <a:solidFill>
                  <a:srgbClr val="FF0000"/>
                </a:solidFill>
              </a:rPr>
              <a:t>low-energy cut-off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7414" name="Line 8"/>
          <p:cNvSpPr>
            <a:spLocks noChangeShapeType="1"/>
          </p:cNvSpPr>
          <p:nvPr/>
        </p:nvSpPr>
        <p:spPr bwMode="auto">
          <a:xfrm flipV="1">
            <a:off x="983274" y="4160227"/>
            <a:ext cx="0" cy="5319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221274" y="4692162"/>
            <a:ext cx="5262979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Radio should be different component in this case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182006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スペクトルフィットから求められる磁場エネルギーの割合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908720"/>
            <a:ext cx="7560332" cy="536724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19518009">
            <a:off x="3079819" y="2434765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9652" y="6021288"/>
            <a:ext cx="565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等分配に近いものもあるが、一般に磁場は</a:t>
            </a:r>
            <a:r>
              <a:rPr kumimoji="1" lang="en-US" altLang="ja-JP" dirty="0" smtClean="0"/>
              <a:t>Subdominant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60982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Questions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0396" y="908720"/>
            <a:ext cx="8816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In the </a:t>
            </a:r>
            <a:r>
              <a:rPr kumimoji="1" lang="en-US" altLang="ja-JP" sz="2400" b="1" dirty="0" err="1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leptonic</a:t>
            </a:r>
            <a:r>
              <a:rPr kumimoji="1"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 model, the magnetic field seems subdominant, which is consistent with the jet acceleration mechanism?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To convert the kinetic energy to emission efficiently via shock, a relativistic speed is required. In this case, the magnetization parameter should be very low to accelerate the 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The low magnetization is not favorable for the reconnection model. 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How valid are the obtained values of magnetization?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How to make a hard spectrum and its sharp break?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Why the maximum energy is so low?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The </a:t>
            </a:r>
            <a:r>
              <a:rPr lang="en-US" altLang="ja-JP" sz="2400" b="1" dirty="0" err="1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leptonic</a:t>
            </a: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 model seems natural. A hadronic model is still possible? (High magnetization</a:t>
            </a:r>
            <a:r>
              <a:rPr lang="ja-JP" altLang="en-US" sz="2400" b="1" dirty="0" smtClean="0">
                <a:latin typeface="+mj-lt"/>
                <a:ea typeface="SVGFont Asano" panose="02000503000000000000" pitchFamily="2" charset="-128"/>
                <a:cs typeface="Leelawadee UI Semilight" panose="020B0402040204020203" pitchFamily="34" charset="-34"/>
              </a:rPr>
              <a:t>⇒</a:t>
            </a: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Reconnection </a:t>
            </a:r>
            <a:r>
              <a:rPr lang="ja-JP" altLang="en-US" sz="2400" b="1" dirty="0" smtClean="0">
                <a:latin typeface="+mj-lt"/>
                <a:ea typeface="SVGFont Asano" panose="02000503000000000000" pitchFamily="2" charset="-128"/>
                <a:cs typeface="Leelawadee UI Semilight" panose="020B0402040204020203" pitchFamily="34" charset="-34"/>
              </a:rPr>
              <a:t>⇒</a:t>
            </a:r>
            <a:r>
              <a:rPr lang="en-US" altLang="ja-JP" sz="2400" b="1" dirty="0" smtClean="0">
                <a:latin typeface="+mj-lt"/>
                <a:ea typeface="Ebrima" panose="02000000000000000000" pitchFamily="2" charset="0"/>
                <a:cs typeface="Leelawadee UI Semilight" panose="020B0402040204020203" pitchFamily="34" charset="-34"/>
              </a:rPr>
              <a:t>Hard spectrum)</a:t>
            </a:r>
            <a:endParaRPr kumimoji="1" lang="ja-JP" altLang="en-US" sz="2400" b="1" dirty="0">
              <a:latin typeface="+mj-lt"/>
              <a:ea typeface="SVGFont Asano" panose="02000503000000000000" pitchFamily="2" charset="-128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27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Simplest Modeling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088740"/>
            <a:ext cx="761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Leaving the acceleration mechanism aside,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assume a </a:t>
            </a:r>
            <a:r>
              <a:rPr kumimoji="1" lang="en-US" altLang="ja-JP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broken power-law electron energy distribution (Fixed!)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 bwMode="auto">
          <a:xfrm>
            <a:off x="824648" y="1844824"/>
            <a:ext cx="2808312" cy="2628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 flipV="1">
            <a:off x="1367644" y="2564904"/>
            <a:ext cx="540060" cy="3960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1907704" y="2564904"/>
            <a:ext cx="684076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コネクタ 9"/>
          <p:cNvCxnSpPr/>
          <p:nvPr/>
        </p:nvCxnSpPr>
        <p:spPr bwMode="auto">
          <a:xfrm>
            <a:off x="2591780" y="2708920"/>
            <a:ext cx="396044" cy="792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矢印コネクタ 11"/>
          <p:cNvCxnSpPr/>
          <p:nvPr/>
        </p:nvCxnSpPr>
        <p:spPr bwMode="auto">
          <a:xfrm>
            <a:off x="1259632" y="3717032"/>
            <a:ext cx="172819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矢印コネクタ 12"/>
          <p:cNvCxnSpPr>
            <a:endCxn id="4" idx="1"/>
          </p:cNvCxnSpPr>
          <p:nvPr/>
        </p:nvCxnSpPr>
        <p:spPr bwMode="auto">
          <a:xfrm flipH="1" flipV="1">
            <a:off x="1235916" y="2229728"/>
            <a:ext cx="23716" cy="1487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886430" y="3719190"/>
                <a:ext cx="279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430" y="3719190"/>
                <a:ext cx="27917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5217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115518" y="4516244"/>
                <a:ext cx="22265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One-zone</a:t>
                </a: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magnetic Field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kumimoji="1" lang="en-US" altLang="ja-JP" dirty="0" smtClean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kumimoji="1" lang="en-US" altLang="ja-JP" b="0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Volume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518" y="4516244"/>
                <a:ext cx="2226572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2466" t="-3974" b="-8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887924" y="2019802"/>
                <a:ext cx="4389343" cy="2194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Calculate photon production rate</a:t>
                </a:r>
              </a:p>
              <a:p>
                <a:r>
                  <a:rPr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via synchrotron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.</a:t>
                </a: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From the photon density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𝑐𝑉</m:t>
                        </m:r>
                      </m:den>
                    </m:f>
                  </m:oMath>
                </a14:m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</a:t>
                </a: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we obtain SSC emission.</a:t>
                </a:r>
              </a:p>
              <a:p>
                <a:endParaRPr kumimoji="1" lang="en-US" altLang="ja-JP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r>
                  <a:rPr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Then, just boosting the spectral shape</a:t>
                </a:r>
              </a:p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with a Doppler factor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24" y="2019802"/>
                <a:ext cx="4389343" cy="2194255"/>
              </a:xfrm>
              <a:prstGeom prst="rect">
                <a:avLst/>
              </a:prstGeom>
              <a:blipFill rotWithShape="0">
                <a:blip r:embed="rId4"/>
                <a:stretch>
                  <a:fillRect l="-1250" t="-1389" r="-278" b="-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>
            <a:endCxn id="4" idx="3"/>
          </p:cNvCxnSpPr>
          <p:nvPr/>
        </p:nvCxnSpPr>
        <p:spPr bwMode="auto">
          <a:xfrm flipH="1">
            <a:off x="1235916" y="3248980"/>
            <a:ext cx="887812" cy="8392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425639" y="3857689"/>
                <a:ext cx="8374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39" y="3857689"/>
                <a:ext cx="83740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56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/>
          <p:cNvCxnSpPr/>
          <p:nvPr/>
        </p:nvCxnSpPr>
        <p:spPr bwMode="auto">
          <a:xfrm>
            <a:off x="4535996" y="6165304"/>
            <a:ext cx="21602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矢印コネクタ 25"/>
          <p:cNvCxnSpPr/>
          <p:nvPr/>
        </p:nvCxnSpPr>
        <p:spPr bwMode="auto">
          <a:xfrm flipV="1">
            <a:off x="4535996" y="4516244"/>
            <a:ext cx="0" cy="1649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フリーフォーム 26"/>
          <p:cNvSpPr/>
          <p:nvPr/>
        </p:nvSpPr>
        <p:spPr bwMode="auto">
          <a:xfrm>
            <a:off x="4754880" y="4724400"/>
            <a:ext cx="808949" cy="929640"/>
          </a:xfrm>
          <a:custGeom>
            <a:avLst/>
            <a:gdLst>
              <a:gd name="connsiteX0" fmla="*/ 0 w 808949"/>
              <a:gd name="connsiteY0" fmla="*/ 929640 h 929640"/>
              <a:gd name="connsiteX1" fmla="*/ 160020 w 808949"/>
              <a:gd name="connsiteY1" fmla="*/ 91440 h 929640"/>
              <a:gd name="connsiteX2" fmla="*/ 182880 w 808949"/>
              <a:gd name="connsiteY2" fmla="*/ 76200 h 929640"/>
              <a:gd name="connsiteX3" fmla="*/ 266700 w 808949"/>
              <a:gd name="connsiteY3" fmla="*/ 53340 h 929640"/>
              <a:gd name="connsiteX4" fmla="*/ 320040 w 808949"/>
              <a:gd name="connsiteY4" fmla="*/ 30480 h 929640"/>
              <a:gd name="connsiteX5" fmla="*/ 457200 w 808949"/>
              <a:gd name="connsiteY5" fmla="*/ 0 h 929640"/>
              <a:gd name="connsiteX6" fmla="*/ 518160 w 808949"/>
              <a:gd name="connsiteY6" fmla="*/ 7620 h 929640"/>
              <a:gd name="connsiteX7" fmla="*/ 601980 w 808949"/>
              <a:gd name="connsiteY7" fmla="*/ 22860 h 929640"/>
              <a:gd name="connsiteX8" fmla="*/ 632460 w 808949"/>
              <a:gd name="connsiteY8" fmla="*/ 38100 h 929640"/>
              <a:gd name="connsiteX9" fmla="*/ 647700 w 808949"/>
              <a:gd name="connsiteY9" fmla="*/ 68580 h 929640"/>
              <a:gd name="connsiteX10" fmla="*/ 670560 w 808949"/>
              <a:gd name="connsiteY10" fmla="*/ 83820 h 929640"/>
              <a:gd name="connsiteX11" fmla="*/ 693420 w 808949"/>
              <a:gd name="connsiteY11" fmla="*/ 106680 h 929640"/>
              <a:gd name="connsiteX12" fmla="*/ 701040 w 808949"/>
              <a:gd name="connsiteY12" fmla="*/ 129540 h 929640"/>
              <a:gd name="connsiteX13" fmla="*/ 716280 w 808949"/>
              <a:gd name="connsiteY13" fmla="*/ 152400 h 929640"/>
              <a:gd name="connsiteX14" fmla="*/ 739140 w 808949"/>
              <a:gd name="connsiteY14" fmla="*/ 236220 h 929640"/>
              <a:gd name="connsiteX15" fmla="*/ 762000 w 808949"/>
              <a:gd name="connsiteY15" fmla="*/ 396240 h 929640"/>
              <a:gd name="connsiteX16" fmla="*/ 769620 w 808949"/>
              <a:gd name="connsiteY16" fmla="*/ 472440 h 929640"/>
              <a:gd name="connsiteX17" fmla="*/ 784860 w 808949"/>
              <a:gd name="connsiteY17" fmla="*/ 609600 h 929640"/>
              <a:gd name="connsiteX18" fmla="*/ 800100 w 808949"/>
              <a:gd name="connsiteY18" fmla="*/ 647700 h 929640"/>
              <a:gd name="connsiteX19" fmla="*/ 807720 w 808949"/>
              <a:gd name="connsiteY19" fmla="*/ 92202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8949" h="929640">
                <a:moveTo>
                  <a:pt x="0" y="929640"/>
                </a:moveTo>
                <a:cubicBezTo>
                  <a:pt x="53340" y="650240"/>
                  <a:pt x="100420" y="369572"/>
                  <a:pt x="160020" y="91440"/>
                </a:cubicBezTo>
                <a:cubicBezTo>
                  <a:pt x="161939" y="82485"/>
                  <a:pt x="174377" y="79601"/>
                  <a:pt x="182880" y="76200"/>
                </a:cubicBezTo>
                <a:cubicBezTo>
                  <a:pt x="197978" y="70161"/>
                  <a:pt x="245642" y="58604"/>
                  <a:pt x="266700" y="53340"/>
                </a:cubicBezTo>
                <a:cubicBezTo>
                  <a:pt x="296493" y="33478"/>
                  <a:pt x="282711" y="38964"/>
                  <a:pt x="320040" y="30480"/>
                </a:cubicBezTo>
                <a:lnTo>
                  <a:pt x="457200" y="0"/>
                </a:lnTo>
                <a:lnTo>
                  <a:pt x="518160" y="7620"/>
                </a:lnTo>
                <a:cubicBezTo>
                  <a:pt x="536863" y="10114"/>
                  <a:pt x="580318" y="14737"/>
                  <a:pt x="601980" y="22860"/>
                </a:cubicBezTo>
                <a:cubicBezTo>
                  <a:pt x="612616" y="26848"/>
                  <a:pt x="622300" y="33020"/>
                  <a:pt x="632460" y="38100"/>
                </a:cubicBezTo>
                <a:cubicBezTo>
                  <a:pt x="637540" y="48260"/>
                  <a:pt x="640428" y="59854"/>
                  <a:pt x="647700" y="68580"/>
                </a:cubicBezTo>
                <a:cubicBezTo>
                  <a:pt x="653563" y="75615"/>
                  <a:pt x="663525" y="77957"/>
                  <a:pt x="670560" y="83820"/>
                </a:cubicBezTo>
                <a:cubicBezTo>
                  <a:pt x="678839" y="90719"/>
                  <a:pt x="685800" y="99060"/>
                  <a:pt x="693420" y="106680"/>
                </a:cubicBezTo>
                <a:cubicBezTo>
                  <a:pt x="695960" y="114300"/>
                  <a:pt x="697448" y="122356"/>
                  <a:pt x="701040" y="129540"/>
                </a:cubicBezTo>
                <a:cubicBezTo>
                  <a:pt x="705136" y="137731"/>
                  <a:pt x="713870" y="143565"/>
                  <a:pt x="716280" y="152400"/>
                </a:cubicBezTo>
                <a:cubicBezTo>
                  <a:pt x="742548" y="248715"/>
                  <a:pt x="704709" y="184574"/>
                  <a:pt x="739140" y="236220"/>
                </a:cubicBezTo>
                <a:cubicBezTo>
                  <a:pt x="757746" y="440883"/>
                  <a:pt x="733280" y="204775"/>
                  <a:pt x="762000" y="396240"/>
                </a:cubicBezTo>
                <a:cubicBezTo>
                  <a:pt x="765787" y="421484"/>
                  <a:pt x="767409" y="447009"/>
                  <a:pt x="769620" y="472440"/>
                </a:cubicBezTo>
                <a:cubicBezTo>
                  <a:pt x="772450" y="504980"/>
                  <a:pt x="773007" y="570090"/>
                  <a:pt x="784860" y="609600"/>
                </a:cubicBezTo>
                <a:cubicBezTo>
                  <a:pt x="788790" y="622701"/>
                  <a:pt x="795020" y="635000"/>
                  <a:pt x="800100" y="647700"/>
                </a:cubicBezTo>
                <a:cubicBezTo>
                  <a:pt x="813469" y="794759"/>
                  <a:pt x="807720" y="703465"/>
                  <a:pt x="807720" y="92202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8" name="フリーフォーム 27"/>
          <p:cNvSpPr/>
          <p:nvPr/>
        </p:nvSpPr>
        <p:spPr bwMode="auto">
          <a:xfrm>
            <a:off x="5472100" y="4860694"/>
            <a:ext cx="808949" cy="929640"/>
          </a:xfrm>
          <a:custGeom>
            <a:avLst/>
            <a:gdLst>
              <a:gd name="connsiteX0" fmla="*/ 0 w 808949"/>
              <a:gd name="connsiteY0" fmla="*/ 929640 h 929640"/>
              <a:gd name="connsiteX1" fmla="*/ 160020 w 808949"/>
              <a:gd name="connsiteY1" fmla="*/ 91440 h 929640"/>
              <a:gd name="connsiteX2" fmla="*/ 182880 w 808949"/>
              <a:gd name="connsiteY2" fmla="*/ 76200 h 929640"/>
              <a:gd name="connsiteX3" fmla="*/ 266700 w 808949"/>
              <a:gd name="connsiteY3" fmla="*/ 53340 h 929640"/>
              <a:gd name="connsiteX4" fmla="*/ 320040 w 808949"/>
              <a:gd name="connsiteY4" fmla="*/ 30480 h 929640"/>
              <a:gd name="connsiteX5" fmla="*/ 457200 w 808949"/>
              <a:gd name="connsiteY5" fmla="*/ 0 h 929640"/>
              <a:gd name="connsiteX6" fmla="*/ 518160 w 808949"/>
              <a:gd name="connsiteY6" fmla="*/ 7620 h 929640"/>
              <a:gd name="connsiteX7" fmla="*/ 601980 w 808949"/>
              <a:gd name="connsiteY7" fmla="*/ 22860 h 929640"/>
              <a:gd name="connsiteX8" fmla="*/ 632460 w 808949"/>
              <a:gd name="connsiteY8" fmla="*/ 38100 h 929640"/>
              <a:gd name="connsiteX9" fmla="*/ 647700 w 808949"/>
              <a:gd name="connsiteY9" fmla="*/ 68580 h 929640"/>
              <a:gd name="connsiteX10" fmla="*/ 670560 w 808949"/>
              <a:gd name="connsiteY10" fmla="*/ 83820 h 929640"/>
              <a:gd name="connsiteX11" fmla="*/ 693420 w 808949"/>
              <a:gd name="connsiteY11" fmla="*/ 106680 h 929640"/>
              <a:gd name="connsiteX12" fmla="*/ 701040 w 808949"/>
              <a:gd name="connsiteY12" fmla="*/ 129540 h 929640"/>
              <a:gd name="connsiteX13" fmla="*/ 716280 w 808949"/>
              <a:gd name="connsiteY13" fmla="*/ 152400 h 929640"/>
              <a:gd name="connsiteX14" fmla="*/ 739140 w 808949"/>
              <a:gd name="connsiteY14" fmla="*/ 236220 h 929640"/>
              <a:gd name="connsiteX15" fmla="*/ 762000 w 808949"/>
              <a:gd name="connsiteY15" fmla="*/ 396240 h 929640"/>
              <a:gd name="connsiteX16" fmla="*/ 769620 w 808949"/>
              <a:gd name="connsiteY16" fmla="*/ 472440 h 929640"/>
              <a:gd name="connsiteX17" fmla="*/ 784860 w 808949"/>
              <a:gd name="connsiteY17" fmla="*/ 609600 h 929640"/>
              <a:gd name="connsiteX18" fmla="*/ 800100 w 808949"/>
              <a:gd name="connsiteY18" fmla="*/ 647700 h 929640"/>
              <a:gd name="connsiteX19" fmla="*/ 807720 w 808949"/>
              <a:gd name="connsiteY19" fmla="*/ 92202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8949" h="929640">
                <a:moveTo>
                  <a:pt x="0" y="929640"/>
                </a:moveTo>
                <a:cubicBezTo>
                  <a:pt x="53340" y="650240"/>
                  <a:pt x="100420" y="369572"/>
                  <a:pt x="160020" y="91440"/>
                </a:cubicBezTo>
                <a:cubicBezTo>
                  <a:pt x="161939" y="82485"/>
                  <a:pt x="174377" y="79601"/>
                  <a:pt x="182880" y="76200"/>
                </a:cubicBezTo>
                <a:cubicBezTo>
                  <a:pt x="197978" y="70161"/>
                  <a:pt x="245642" y="58604"/>
                  <a:pt x="266700" y="53340"/>
                </a:cubicBezTo>
                <a:cubicBezTo>
                  <a:pt x="296493" y="33478"/>
                  <a:pt x="282711" y="38964"/>
                  <a:pt x="320040" y="30480"/>
                </a:cubicBezTo>
                <a:lnTo>
                  <a:pt x="457200" y="0"/>
                </a:lnTo>
                <a:lnTo>
                  <a:pt x="518160" y="7620"/>
                </a:lnTo>
                <a:cubicBezTo>
                  <a:pt x="536863" y="10114"/>
                  <a:pt x="580318" y="14737"/>
                  <a:pt x="601980" y="22860"/>
                </a:cubicBezTo>
                <a:cubicBezTo>
                  <a:pt x="612616" y="26848"/>
                  <a:pt x="622300" y="33020"/>
                  <a:pt x="632460" y="38100"/>
                </a:cubicBezTo>
                <a:cubicBezTo>
                  <a:pt x="637540" y="48260"/>
                  <a:pt x="640428" y="59854"/>
                  <a:pt x="647700" y="68580"/>
                </a:cubicBezTo>
                <a:cubicBezTo>
                  <a:pt x="653563" y="75615"/>
                  <a:pt x="663525" y="77957"/>
                  <a:pt x="670560" y="83820"/>
                </a:cubicBezTo>
                <a:cubicBezTo>
                  <a:pt x="678839" y="90719"/>
                  <a:pt x="685800" y="99060"/>
                  <a:pt x="693420" y="106680"/>
                </a:cubicBezTo>
                <a:cubicBezTo>
                  <a:pt x="695960" y="114300"/>
                  <a:pt x="697448" y="122356"/>
                  <a:pt x="701040" y="129540"/>
                </a:cubicBezTo>
                <a:cubicBezTo>
                  <a:pt x="705136" y="137731"/>
                  <a:pt x="713870" y="143565"/>
                  <a:pt x="716280" y="152400"/>
                </a:cubicBezTo>
                <a:cubicBezTo>
                  <a:pt x="742548" y="248715"/>
                  <a:pt x="704709" y="184574"/>
                  <a:pt x="739140" y="236220"/>
                </a:cubicBezTo>
                <a:cubicBezTo>
                  <a:pt x="757746" y="440883"/>
                  <a:pt x="733280" y="204775"/>
                  <a:pt x="762000" y="396240"/>
                </a:cubicBezTo>
                <a:cubicBezTo>
                  <a:pt x="765787" y="421484"/>
                  <a:pt x="767409" y="447009"/>
                  <a:pt x="769620" y="472440"/>
                </a:cubicBezTo>
                <a:cubicBezTo>
                  <a:pt x="772450" y="504980"/>
                  <a:pt x="773007" y="570090"/>
                  <a:pt x="784860" y="609600"/>
                </a:cubicBezTo>
                <a:cubicBezTo>
                  <a:pt x="788790" y="622701"/>
                  <a:pt x="795020" y="635000"/>
                  <a:pt x="800100" y="647700"/>
                </a:cubicBezTo>
                <a:cubicBezTo>
                  <a:pt x="813469" y="794759"/>
                  <a:pt x="807720" y="703465"/>
                  <a:pt x="807720" y="92202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9" name="フリーフォーム 28"/>
          <p:cNvSpPr/>
          <p:nvPr/>
        </p:nvSpPr>
        <p:spPr bwMode="auto">
          <a:xfrm>
            <a:off x="6499932" y="4259580"/>
            <a:ext cx="808949" cy="929640"/>
          </a:xfrm>
          <a:custGeom>
            <a:avLst/>
            <a:gdLst>
              <a:gd name="connsiteX0" fmla="*/ 0 w 808949"/>
              <a:gd name="connsiteY0" fmla="*/ 929640 h 929640"/>
              <a:gd name="connsiteX1" fmla="*/ 160020 w 808949"/>
              <a:gd name="connsiteY1" fmla="*/ 91440 h 929640"/>
              <a:gd name="connsiteX2" fmla="*/ 182880 w 808949"/>
              <a:gd name="connsiteY2" fmla="*/ 76200 h 929640"/>
              <a:gd name="connsiteX3" fmla="*/ 266700 w 808949"/>
              <a:gd name="connsiteY3" fmla="*/ 53340 h 929640"/>
              <a:gd name="connsiteX4" fmla="*/ 320040 w 808949"/>
              <a:gd name="connsiteY4" fmla="*/ 30480 h 929640"/>
              <a:gd name="connsiteX5" fmla="*/ 457200 w 808949"/>
              <a:gd name="connsiteY5" fmla="*/ 0 h 929640"/>
              <a:gd name="connsiteX6" fmla="*/ 518160 w 808949"/>
              <a:gd name="connsiteY6" fmla="*/ 7620 h 929640"/>
              <a:gd name="connsiteX7" fmla="*/ 601980 w 808949"/>
              <a:gd name="connsiteY7" fmla="*/ 22860 h 929640"/>
              <a:gd name="connsiteX8" fmla="*/ 632460 w 808949"/>
              <a:gd name="connsiteY8" fmla="*/ 38100 h 929640"/>
              <a:gd name="connsiteX9" fmla="*/ 647700 w 808949"/>
              <a:gd name="connsiteY9" fmla="*/ 68580 h 929640"/>
              <a:gd name="connsiteX10" fmla="*/ 670560 w 808949"/>
              <a:gd name="connsiteY10" fmla="*/ 83820 h 929640"/>
              <a:gd name="connsiteX11" fmla="*/ 693420 w 808949"/>
              <a:gd name="connsiteY11" fmla="*/ 106680 h 929640"/>
              <a:gd name="connsiteX12" fmla="*/ 701040 w 808949"/>
              <a:gd name="connsiteY12" fmla="*/ 129540 h 929640"/>
              <a:gd name="connsiteX13" fmla="*/ 716280 w 808949"/>
              <a:gd name="connsiteY13" fmla="*/ 152400 h 929640"/>
              <a:gd name="connsiteX14" fmla="*/ 739140 w 808949"/>
              <a:gd name="connsiteY14" fmla="*/ 236220 h 929640"/>
              <a:gd name="connsiteX15" fmla="*/ 762000 w 808949"/>
              <a:gd name="connsiteY15" fmla="*/ 396240 h 929640"/>
              <a:gd name="connsiteX16" fmla="*/ 769620 w 808949"/>
              <a:gd name="connsiteY16" fmla="*/ 472440 h 929640"/>
              <a:gd name="connsiteX17" fmla="*/ 784860 w 808949"/>
              <a:gd name="connsiteY17" fmla="*/ 609600 h 929640"/>
              <a:gd name="connsiteX18" fmla="*/ 800100 w 808949"/>
              <a:gd name="connsiteY18" fmla="*/ 647700 h 929640"/>
              <a:gd name="connsiteX19" fmla="*/ 807720 w 808949"/>
              <a:gd name="connsiteY19" fmla="*/ 92202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8949" h="929640">
                <a:moveTo>
                  <a:pt x="0" y="929640"/>
                </a:moveTo>
                <a:cubicBezTo>
                  <a:pt x="53340" y="650240"/>
                  <a:pt x="100420" y="369572"/>
                  <a:pt x="160020" y="91440"/>
                </a:cubicBezTo>
                <a:cubicBezTo>
                  <a:pt x="161939" y="82485"/>
                  <a:pt x="174377" y="79601"/>
                  <a:pt x="182880" y="76200"/>
                </a:cubicBezTo>
                <a:cubicBezTo>
                  <a:pt x="197978" y="70161"/>
                  <a:pt x="245642" y="58604"/>
                  <a:pt x="266700" y="53340"/>
                </a:cubicBezTo>
                <a:cubicBezTo>
                  <a:pt x="296493" y="33478"/>
                  <a:pt x="282711" y="38964"/>
                  <a:pt x="320040" y="30480"/>
                </a:cubicBezTo>
                <a:lnTo>
                  <a:pt x="457200" y="0"/>
                </a:lnTo>
                <a:lnTo>
                  <a:pt x="518160" y="7620"/>
                </a:lnTo>
                <a:cubicBezTo>
                  <a:pt x="536863" y="10114"/>
                  <a:pt x="580318" y="14737"/>
                  <a:pt x="601980" y="22860"/>
                </a:cubicBezTo>
                <a:cubicBezTo>
                  <a:pt x="612616" y="26848"/>
                  <a:pt x="622300" y="33020"/>
                  <a:pt x="632460" y="38100"/>
                </a:cubicBezTo>
                <a:cubicBezTo>
                  <a:pt x="637540" y="48260"/>
                  <a:pt x="640428" y="59854"/>
                  <a:pt x="647700" y="68580"/>
                </a:cubicBezTo>
                <a:cubicBezTo>
                  <a:pt x="653563" y="75615"/>
                  <a:pt x="663525" y="77957"/>
                  <a:pt x="670560" y="83820"/>
                </a:cubicBezTo>
                <a:cubicBezTo>
                  <a:pt x="678839" y="90719"/>
                  <a:pt x="685800" y="99060"/>
                  <a:pt x="693420" y="106680"/>
                </a:cubicBezTo>
                <a:cubicBezTo>
                  <a:pt x="695960" y="114300"/>
                  <a:pt x="697448" y="122356"/>
                  <a:pt x="701040" y="129540"/>
                </a:cubicBezTo>
                <a:cubicBezTo>
                  <a:pt x="705136" y="137731"/>
                  <a:pt x="713870" y="143565"/>
                  <a:pt x="716280" y="152400"/>
                </a:cubicBezTo>
                <a:cubicBezTo>
                  <a:pt x="742548" y="248715"/>
                  <a:pt x="704709" y="184574"/>
                  <a:pt x="739140" y="236220"/>
                </a:cubicBezTo>
                <a:cubicBezTo>
                  <a:pt x="757746" y="440883"/>
                  <a:pt x="733280" y="204775"/>
                  <a:pt x="762000" y="396240"/>
                </a:cubicBezTo>
                <a:cubicBezTo>
                  <a:pt x="765787" y="421484"/>
                  <a:pt x="767409" y="447009"/>
                  <a:pt x="769620" y="472440"/>
                </a:cubicBezTo>
                <a:cubicBezTo>
                  <a:pt x="772450" y="504980"/>
                  <a:pt x="773007" y="570090"/>
                  <a:pt x="784860" y="609600"/>
                </a:cubicBezTo>
                <a:cubicBezTo>
                  <a:pt x="788790" y="622701"/>
                  <a:pt x="795020" y="635000"/>
                  <a:pt x="800100" y="647700"/>
                </a:cubicBezTo>
                <a:cubicBezTo>
                  <a:pt x="813469" y="794759"/>
                  <a:pt x="807720" y="703465"/>
                  <a:pt x="807720" y="92202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フリーフォーム 29"/>
          <p:cNvSpPr/>
          <p:nvPr/>
        </p:nvSpPr>
        <p:spPr bwMode="auto">
          <a:xfrm>
            <a:off x="7217152" y="4395874"/>
            <a:ext cx="808949" cy="929640"/>
          </a:xfrm>
          <a:custGeom>
            <a:avLst/>
            <a:gdLst>
              <a:gd name="connsiteX0" fmla="*/ 0 w 808949"/>
              <a:gd name="connsiteY0" fmla="*/ 929640 h 929640"/>
              <a:gd name="connsiteX1" fmla="*/ 160020 w 808949"/>
              <a:gd name="connsiteY1" fmla="*/ 91440 h 929640"/>
              <a:gd name="connsiteX2" fmla="*/ 182880 w 808949"/>
              <a:gd name="connsiteY2" fmla="*/ 76200 h 929640"/>
              <a:gd name="connsiteX3" fmla="*/ 266700 w 808949"/>
              <a:gd name="connsiteY3" fmla="*/ 53340 h 929640"/>
              <a:gd name="connsiteX4" fmla="*/ 320040 w 808949"/>
              <a:gd name="connsiteY4" fmla="*/ 30480 h 929640"/>
              <a:gd name="connsiteX5" fmla="*/ 457200 w 808949"/>
              <a:gd name="connsiteY5" fmla="*/ 0 h 929640"/>
              <a:gd name="connsiteX6" fmla="*/ 518160 w 808949"/>
              <a:gd name="connsiteY6" fmla="*/ 7620 h 929640"/>
              <a:gd name="connsiteX7" fmla="*/ 601980 w 808949"/>
              <a:gd name="connsiteY7" fmla="*/ 22860 h 929640"/>
              <a:gd name="connsiteX8" fmla="*/ 632460 w 808949"/>
              <a:gd name="connsiteY8" fmla="*/ 38100 h 929640"/>
              <a:gd name="connsiteX9" fmla="*/ 647700 w 808949"/>
              <a:gd name="connsiteY9" fmla="*/ 68580 h 929640"/>
              <a:gd name="connsiteX10" fmla="*/ 670560 w 808949"/>
              <a:gd name="connsiteY10" fmla="*/ 83820 h 929640"/>
              <a:gd name="connsiteX11" fmla="*/ 693420 w 808949"/>
              <a:gd name="connsiteY11" fmla="*/ 106680 h 929640"/>
              <a:gd name="connsiteX12" fmla="*/ 701040 w 808949"/>
              <a:gd name="connsiteY12" fmla="*/ 129540 h 929640"/>
              <a:gd name="connsiteX13" fmla="*/ 716280 w 808949"/>
              <a:gd name="connsiteY13" fmla="*/ 152400 h 929640"/>
              <a:gd name="connsiteX14" fmla="*/ 739140 w 808949"/>
              <a:gd name="connsiteY14" fmla="*/ 236220 h 929640"/>
              <a:gd name="connsiteX15" fmla="*/ 762000 w 808949"/>
              <a:gd name="connsiteY15" fmla="*/ 396240 h 929640"/>
              <a:gd name="connsiteX16" fmla="*/ 769620 w 808949"/>
              <a:gd name="connsiteY16" fmla="*/ 472440 h 929640"/>
              <a:gd name="connsiteX17" fmla="*/ 784860 w 808949"/>
              <a:gd name="connsiteY17" fmla="*/ 609600 h 929640"/>
              <a:gd name="connsiteX18" fmla="*/ 800100 w 808949"/>
              <a:gd name="connsiteY18" fmla="*/ 647700 h 929640"/>
              <a:gd name="connsiteX19" fmla="*/ 807720 w 808949"/>
              <a:gd name="connsiteY19" fmla="*/ 92202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08949" h="929640">
                <a:moveTo>
                  <a:pt x="0" y="929640"/>
                </a:moveTo>
                <a:cubicBezTo>
                  <a:pt x="53340" y="650240"/>
                  <a:pt x="100420" y="369572"/>
                  <a:pt x="160020" y="91440"/>
                </a:cubicBezTo>
                <a:cubicBezTo>
                  <a:pt x="161939" y="82485"/>
                  <a:pt x="174377" y="79601"/>
                  <a:pt x="182880" y="76200"/>
                </a:cubicBezTo>
                <a:cubicBezTo>
                  <a:pt x="197978" y="70161"/>
                  <a:pt x="245642" y="58604"/>
                  <a:pt x="266700" y="53340"/>
                </a:cubicBezTo>
                <a:cubicBezTo>
                  <a:pt x="296493" y="33478"/>
                  <a:pt x="282711" y="38964"/>
                  <a:pt x="320040" y="30480"/>
                </a:cubicBezTo>
                <a:lnTo>
                  <a:pt x="457200" y="0"/>
                </a:lnTo>
                <a:lnTo>
                  <a:pt x="518160" y="7620"/>
                </a:lnTo>
                <a:cubicBezTo>
                  <a:pt x="536863" y="10114"/>
                  <a:pt x="580318" y="14737"/>
                  <a:pt x="601980" y="22860"/>
                </a:cubicBezTo>
                <a:cubicBezTo>
                  <a:pt x="612616" y="26848"/>
                  <a:pt x="622300" y="33020"/>
                  <a:pt x="632460" y="38100"/>
                </a:cubicBezTo>
                <a:cubicBezTo>
                  <a:pt x="637540" y="48260"/>
                  <a:pt x="640428" y="59854"/>
                  <a:pt x="647700" y="68580"/>
                </a:cubicBezTo>
                <a:cubicBezTo>
                  <a:pt x="653563" y="75615"/>
                  <a:pt x="663525" y="77957"/>
                  <a:pt x="670560" y="83820"/>
                </a:cubicBezTo>
                <a:cubicBezTo>
                  <a:pt x="678839" y="90719"/>
                  <a:pt x="685800" y="99060"/>
                  <a:pt x="693420" y="106680"/>
                </a:cubicBezTo>
                <a:cubicBezTo>
                  <a:pt x="695960" y="114300"/>
                  <a:pt x="697448" y="122356"/>
                  <a:pt x="701040" y="129540"/>
                </a:cubicBezTo>
                <a:cubicBezTo>
                  <a:pt x="705136" y="137731"/>
                  <a:pt x="713870" y="143565"/>
                  <a:pt x="716280" y="152400"/>
                </a:cubicBezTo>
                <a:cubicBezTo>
                  <a:pt x="742548" y="248715"/>
                  <a:pt x="704709" y="184574"/>
                  <a:pt x="739140" y="236220"/>
                </a:cubicBezTo>
                <a:cubicBezTo>
                  <a:pt x="757746" y="440883"/>
                  <a:pt x="733280" y="204775"/>
                  <a:pt x="762000" y="396240"/>
                </a:cubicBezTo>
                <a:cubicBezTo>
                  <a:pt x="765787" y="421484"/>
                  <a:pt x="767409" y="447009"/>
                  <a:pt x="769620" y="472440"/>
                </a:cubicBezTo>
                <a:cubicBezTo>
                  <a:pt x="772450" y="504980"/>
                  <a:pt x="773007" y="570090"/>
                  <a:pt x="784860" y="609600"/>
                </a:cubicBezTo>
                <a:cubicBezTo>
                  <a:pt x="788790" y="622701"/>
                  <a:pt x="795020" y="635000"/>
                  <a:pt x="800100" y="647700"/>
                </a:cubicBezTo>
                <a:cubicBezTo>
                  <a:pt x="813469" y="794759"/>
                  <a:pt x="807720" y="703465"/>
                  <a:pt x="807720" y="92202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1" name="右矢印 30"/>
          <p:cNvSpPr/>
          <p:nvPr/>
        </p:nvSpPr>
        <p:spPr bwMode="auto">
          <a:xfrm rot="19739944">
            <a:off x="5922730" y="4887143"/>
            <a:ext cx="667215" cy="38434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6192358" y="4498788"/>
                <a:ext cx="209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358" y="4498788"/>
                <a:ext cx="20941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3529" r="-17647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/>
          <p:cNvSpPr txBox="1"/>
          <p:nvPr/>
        </p:nvSpPr>
        <p:spPr>
          <a:xfrm>
            <a:off x="395536" y="6293595"/>
            <a:ext cx="817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Estimate of the energy densities may be OK. But the physics is </a:t>
            </a:r>
            <a:r>
              <a:rPr kumimoji="1" lang="en-US" altLang="ja-JP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ambigious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2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Steady Model</a:t>
            </a:r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 bwMode="auto">
          <a:xfrm>
            <a:off x="824648" y="1844824"/>
            <a:ext cx="2808312" cy="26282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0" name="直線矢印コネクタ 9"/>
          <p:cNvCxnSpPr>
            <a:endCxn id="3" idx="3"/>
          </p:cNvCxnSpPr>
          <p:nvPr/>
        </p:nvCxnSpPr>
        <p:spPr bwMode="auto">
          <a:xfrm flipH="1">
            <a:off x="1235916" y="3248980"/>
            <a:ext cx="887812" cy="8392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425639" y="3857689"/>
                <a:ext cx="8374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39" y="3857689"/>
                <a:ext cx="83740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656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矢印 11"/>
          <p:cNvSpPr/>
          <p:nvPr/>
        </p:nvSpPr>
        <p:spPr bwMode="auto">
          <a:xfrm rot="2174928">
            <a:off x="2373307" y="1685793"/>
            <a:ext cx="576064" cy="9721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13268" y="1040293"/>
            <a:ext cx="295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Inject electrons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continuously (power-law)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16016" y="1363458"/>
            <a:ext cx="4140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 high energy range, the injection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and cooling balances each other.</a:t>
            </a:r>
          </a:p>
          <a:p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 cooling break naturally appears in the spectrum.</a:t>
            </a:r>
          </a:p>
          <a:p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 maintain steady state in the low energy region, the escape effect is needed.</a:t>
            </a:r>
          </a:p>
          <a:p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Then, the electron spectrum is calculated.</a:t>
            </a:r>
          </a:p>
          <a:p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 most cases, the escaped particles are neglected. Adiabatic expansion is also neglected.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下矢印 14"/>
          <p:cNvSpPr/>
          <p:nvPr/>
        </p:nvSpPr>
        <p:spPr bwMode="auto">
          <a:xfrm rot="19900377">
            <a:off x="2759367" y="3984589"/>
            <a:ext cx="365946" cy="72688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9772" y="4645938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Escape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where?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円/楕円 16"/>
          <p:cNvSpPr/>
          <p:nvPr/>
        </p:nvSpPr>
        <p:spPr bwMode="auto">
          <a:xfrm>
            <a:off x="888672" y="5805264"/>
            <a:ext cx="622988" cy="61206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367644" y="6007176"/>
            <a:ext cx="756084" cy="20824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9808" y="558924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Moving blob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753854" y="5567376"/>
                <a:ext cx="209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54" y="5567376"/>
                <a:ext cx="209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3529" r="-17647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551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Complex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1373867"/>
            <a:ext cx="4716524" cy="35925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02336" y="86342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Cheng+ 2011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3548" y="5157192"/>
            <a:ext cx="3906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Radiative transfer,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Escape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Cylindrical, so no adiabatic cooling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1160" y="1183062"/>
            <a:ext cx="4153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Where will the escaped particles go?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Cocoon Emission?</a:t>
            </a:r>
          </a:p>
          <a:p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particles can easily escape?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 is the </a:t>
            </a:r>
            <a:r>
              <a:rPr kumimoji="1" lang="en-US" altLang="ja-JP" b="1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non-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emission region?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44454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FSRQ 3C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279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51061"/>
          <a:stretch/>
        </p:blipFill>
        <p:spPr>
          <a:xfrm>
            <a:off x="118582" y="1538681"/>
            <a:ext cx="4268378" cy="343787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306777" y="5341173"/>
            <a:ext cx="6989881" cy="904917"/>
            <a:chOff x="-3968531" y="4869523"/>
            <a:chExt cx="12233899" cy="1583813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68531" y="4869523"/>
              <a:ext cx="6811877" cy="972000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5817096" y="5949280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532002" y="5581137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2651149" y="1352180"/>
            <a:ext cx="186781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Hayashida+2012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0116" y="1826877"/>
            <a:ext cx="1611339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Steady State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>
            <a:off x="2444994" y="2911412"/>
            <a:ext cx="199407" cy="5548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テキスト ボックス 12"/>
          <p:cNvSpPr txBox="1"/>
          <p:nvPr/>
        </p:nvSpPr>
        <p:spPr>
          <a:xfrm>
            <a:off x="650334" y="2355586"/>
            <a:ext cx="2895344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SSC Component constrains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emission radius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69818" y="1017100"/>
                <a:ext cx="3582712" cy="5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UV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ΓeV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UV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1662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818" y="1017100"/>
                <a:ext cx="3582712" cy="5352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292" r="-6250" b="-26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2252771" y="1060219"/>
            <a:ext cx="26997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Asano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/>
          <a:srcRect l="50727"/>
          <a:stretch/>
        </p:blipFill>
        <p:spPr>
          <a:xfrm>
            <a:off x="4638469" y="1567870"/>
            <a:ext cx="4505531" cy="360429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524351" y="2099622"/>
            <a:ext cx="13484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Flare State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530" y="5229573"/>
            <a:ext cx="3932775" cy="4814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9990" y="5742280"/>
            <a:ext cx="1063563" cy="193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84459" y="1050287"/>
                <a:ext cx="782009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59" y="1050287"/>
                <a:ext cx="782009" cy="340863"/>
              </a:xfrm>
              <a:prstGeom prst="rect">
                <a:avLst/>
              </a:prstGeom>
              <a:blipFill rotWithShape="0">
                <a:blip r:embed="rId10"/>
                <a:stretch>
                  <a:fillRect l="-6250" r="-5469" b="-303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0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68" name="Picture 44" descr="http://science.shinshu-u.ac.jp/~amako/e-learning/physIA/physIA.data/SmartObjects/chapter1/Scrap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0769" y="680947"/>
            <a:ext cx="1600200" cy="30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Interaction with Alfven Wave</a:t>
            </a:r>
            <a:endParaRPr lang="ja-JP" altLang="en-US" dirty="0" smtClean="0"/>
          </a:p>
        </p:txBody>
      </p:sp>
      <p:sp>
        <p:nvSpPr>
          <p:cNvPr id="25616" name="Text Box 27"/>
          <p:cNvSpPr txBox="1">
            <a:spLocks noChangeArrowheads="1"/>
          </p:cNvSpPr>
          <p:nvPr/>
        </p:nvSpPr>
        <p:spPr bwMode="auto">
          <a:xfrm>
            <a:off x="6236979" y="1220607"/>
            <a:ext cx="2933816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Energy gain per scattering</a:t>
            </a:r>
            <a:endParaRPr lang="ja-JP" altLang="en-US" sz="1662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7385" y="1227462"/>
            <a:ext cx="5048177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 err="1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Alfvenic</a:t>
            </a:r>
            <a:r>
              <a:rPr lang="en-US" altLang="ja-JP" sz="1846" dirty="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Wave (transverse/incompressible)</a:t>
            </a:r>
            <a:endParaRPr lang="ja-JP" altLang="en-US" sz="1846" dirty="0">
              <a:solidFill>
                <a:srgbClr val="00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フリーフォーム 7"/>
          <p:cNvSpPr/>
          <p:nvPr/>
        </p:nvSpPr>
        <p:spPr bwMode="auto">
          <a:xfrm>
            <a:off x="725102" y="2113255"/>
            <a:ext cx="5562150" cy="339193"/>
          </a:xfrm>
          <a:custGeom>
            <a:avLst/>
            <a:gdLst>
              <a:gd name="connsiteX0" fmla="*/ 0 w 6025662"/>
              <a:gd name="connsiteY0" fmla="*/ 156436 h 367459"/>
              <a:gd name="connsiteX1" fmla="*/ 586154 w 6025662"/>
              <a:gd name="connsiteY1" fmla="*/ 7943 h 367459"/>
              <a:gd name="connsiteX2" fmla="*/ 1125416 w 6025662"/>
              <a:gd name="connsiteY2" fmla="*/ 164251 h 367459"/>
              <a:gd name="connsiteX3" fmla="*/ 1820985 w 6025662"/>
              <a:gd name="connsiteY3" fmla="*/ 304928 h 367459"/>
              <a:gd name="connsiteX4" fmla="*/ 2469662 w 6025662"/>
              <a:gd name="connsiteY4" fmla="*/ 132989 h 367459"/>
              <a:gd name="connsiteX5" fmla="*/ 3040185 w 6025662"/>
              <a:gd name="connsiteY5" fmla="*/ 128 h 367459"/>
              <a:gd name="connsiteX6" fmla="*/ 3540370 w 6025662"/>
              <a:gd name="connsiteY6" fmla="*/ 156436 h 367459"/>
              <a:gd name="connsiteX7" fmla="*/ 4103077 w 6025662"/>
              <a:gd name="connsiteY7" fmla="*/ 367451 h 367459"/>
              <a:gd name="connsiteX8" fmla="*/ 4853354 w 6025662"/>
              <a:gd name="connsiteY8" fmla="*/ 164251 h 367459"/>
              <a:gd name="connsiteX9" fmla="*/ 5439508 w 6025662"/>
              <a:gd name="connsiteY9" fmla="*/ 47020 h 367459"/>
              <a:gd name="connsiteX10" fmla="*/ 6025662 w 6025662"/>
              <a:gd name="connsiteY10" fmla="*/ 211143 h 36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25662" h="367459">
                <a:moveTo>
                  <a:pt x="0" y="156436"/>
                </a:moveTo>
                <a:cubicBezTo>
                  <a:pt x="199292" y="81538"/>
                  <a:pt x="398585" y="6641"/>
                  <a:pt x="586154" y="7943"/>
                </a:cubicBezTo>
                <a:cubicBezTo>
                  <a:pt x="773723" y="9245"/>
                  <a:pt x="919611" y="114754"/>
                  <a:pt x="1125416" y="164251"/>
                </a:cubicBezTo>
                <a:cubicBezTo>
                  <a:pt x="1331221" y="213748"/>
                  <a:pt x="1596944" y="310138"/>
                  <a:pt x="1820985" y="304928"/>
                </a:cubicBezTo>
                <a:cubicBezTo>
                  <a:pt x="2045026" y="299718"/>
                  <a:pt x="2266462" y="183789"/>
                  <a:pt x="2469662" y="132989"/>
                </a:cubicBezTo>
                <a:cubicBezTo>
                  <a:pt x="2672862" y="82189"/>
                  <a:pt x="2861734" y="-3780"/>
                  <a:pt x="3040185" y="128"/>
                </a:cubicBezTo>
                <a:cubicBezTo>
                  <a:pt x="3218636" y="4036"/>
                  <a:pt x="3363221" y="95216"/>
                  <a:pt x="3540370" y="156436"/>
                </a:cubicBezTo>
                <a:cubicBezTo>
                  <a:pt x="3717519" y="217656"/>
                  <a:pt x="3884246" y="366149"/>
                  <a:pt x="4103077" y="367451"/>
                </a:cubicBezTo>
                <a:cubicBezTo>
                  <a:pt x="4321908" y="368753"/>
                  <a:pt x="4630616" y="217656"/>
                  <a:pt x="4853354" y="164251"/>
                </a:cubicBezTo>
                <a:cubicBezTo>
                  <a:pt x="5076092" y="110846"/>
                  <a:pt x="5244123" y="39205"/>
                  <a:pt x="5439508" y="47020"/>
                </a:cubicBezTo>
                <a:cubicBezTo>
                  <a:pt x="5634893" y="54835"/>
                  <a:pt x="5830277" y="132989"/>
                  <a:pt x="6025662" y="211143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974821" y="1895603"/>
                <a:ext cx="21570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1662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821" y="1895603"/>
                <a:ext cx="215700" cy="255776"/>
              </a:xfrm>
              <a:prstGeom prst="rect">
                <a:avLst/>
              </a:prstGeom>
              <a:blipFill rotWithShape="0">
                <a:blip r:embed="rId4"/>
                <a:stretch>
                  <a:fillRect l="-16667" r="-16667" b="-95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84819" y="2885146"/>
                <a:ext cx="6493701" cy="517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pitch angle diffusion </a:t>
                </a:r>
                <a:r>
                  <a:rPr lang="ja-JP" altLang="en-US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→ </a:t>
                </a:r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mean free path</a:t>
                </a:r>
                <a14:m>
                  <m:oMath xmlns:m="http://schemas.openxmlformats.org/officeDocument/2006/math">
                    <m:r>
                      <a:rPr lang="en-US" altLang="ja-JP" sz="1662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∼1/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19" y="2885146"/>
                <a:ext cx="6493701" cy="517129"/>
              </a:xfrm>
              <a:prstGeom prst="rect">
                <a:avLst/>
              </a:prstGeom>
              <a:blipFill rotWithShape="0">
                <a:blip r:embed="rId5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/>
          <p:cNvCxnSpPr>
            <a:endCxn id="8" idx="9"/>
          </p:cNvCxnSpPr>
          <p:nvPr/>
        </p:nvCxnSpPr>
        <p:spPr bwMode="auto">
          <a:xfrm flipV="1">
            <a:off x="5705654" y="2156658"/>
            <a:ext cx="40532" cy="2957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678970" y="2346217"/>
                <a:ext cx="32951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1662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970" y="2346217"/>
                <a:ext cx="329513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12963" r="-12963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/>
          <p:cNvCxnSpPr>
            <a:stCxn id="8" idx="6"/>
          </p:cNvCxnSpPr>
          <p:nvPr/>
        </p:nvCxnSpPr>
        <p:spPr bwMode="auto">
          <a:xfrm>
            <a:off x="3993136" y="2257657"/>
            <a:ext cx="2199023" cy="25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4494248" y="2028245"/>
                <a:ext cx="410369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ja-JP" sz="1662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248" y="2028245"/>
                <a:ext cx="410369" cy="255776"/>
              </a:xfrm>
              <a:prstGeom prst="rect">
                <a:avLst/>
              </a:prstGeom>
              <a:blipFill rotWithShape="0">
                <a:blip r:embed="rId7"/>
                <a:stretch>
                  <a:fillRect l="-10294" r="-294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6569750" y="3253353"/>
            <a:ext cx="198964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resonance condition</a:t>
            </a:r>
            <a:endParaRPr lang="ja-JP" altLang="en-US" sz="1477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24308" y="5109045"/>
                <a:ext cx="7040710" cy="81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846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However, the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846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84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46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1846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84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46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1846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altLang="ja-JP" sz="1846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46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is typically 0.1 in blazars.</a:t>
                </a:r>
              </a:p>
              <a:p>
                <a:r>
                  <a:rPr lang="en-US" altLang="ja-JP" sz="1846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It seems that the Alfven waves cannot be the </a:t>
                </a:r>
                <a:r>
                  <a:rPr lang="en-US" altLang="ja-JP" sz="1846" dirty="0" err="1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enrgy</a:t>
                </a:r>
                <a:r>
                  <a:rPr lang="en-US" altLang="ja-JP" sz="1846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source.</a:t>
                </a:r>
                <a:endParaRPr lang="ja-JP" altLang="en-US" sz="1846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308" y="5109045"/>
                <a:ext cx="7040710" cy="814775"/>
              </a:xfrm>
              <a:prstGeom prst="rect">
                <a:avLst/>
              </a:prstGeom>
              <a:blipFill rotWithShape="0">
                <a:blip r:embed="rId8"/>
                <a:stretch>
                  <a:fillRect l="-693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7262916" y="1761209"/>
                <a:ext cx="1390765" cy="480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̅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acc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916" y="1761209"/>
                <a:ext cx="1390765" cy="48006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581231" y="3726454"/>
                <a:ext cx="4843249" cy="750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n-US" altLang="ja-JP" sz="2215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215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ja-JP" sz="221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31" y="3726454"/>
                <a:ext cx="4843249" cy="75001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376272" y="3935351"/>
                <a:ext cx="661207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272" y="3935351"/>
                <a:ext cx="661207" cy="340863"/>
              </a:xfrm>
              <a:prstGeom prst="rect">
                <a:avLst/>
              </a:prstGeom>
              <a:blipFill rotWithShape="0">
                <a:blip r:embed="rId11"/>
                <a:stretch>
                  <a:fillRect l="-4630" r="-926" b="-54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6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81" y="1036028"/>
            <a:ext cx="5369169" cy="22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17"/>
          <p:cNvSpPr txBox="1">
            <a:spLocks noChangeArrowheads="1"/>
          </p:cNvSpPr>
          <p:nvPr/>
        </p:nvSpPr>
        <p:spPr bwMode="auto">
          <a:xfrm>
            <a:off x="517281" y="3178420"/>
            <a:ext cx="7300396" cy="137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Steady outflow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Continuous shell ejection with a width of R</a:t>
            </a:r>
            <a:r>
              <a:rPr lang="en-US" altLang="ja-JP" sz="1662" baseline="-25000" dirty="0"/>
              <a:t>0</a:t>
            </a:r>
            <a:r>
              <a:rPr lang="en-US" altLang="ja-JP" sz="1662" dirty="0"/>
              <a:t>/Γ in commoving frame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662" dirty="0" err="1"/>
              <a:t>Elecrton</a:t>
            </a:r>
            <a:r>
              <a:rPr lang="en-US" altLang="ja-JP" sz="1662" dirty="0"/>
              <a:t> injection from R=R</a:t>
            </a:r>
            <a:r>
              <a:rPr lang="en-US" altLang="ja-JP" sz="1662" baseline="-25000" dirty="0"/>
              <a:t>0</a:t>
            </a:r>
            <a:r>
              <a:rPr lang="ja-JP" altLang="en-US" sz="1662" dirty="0"/>
              <a:t> </a:t>
            </a:r>
            <a:r>
              <a:rPr lang="en-US" altLang="ja-JP" sz="1662" dirty="0"/>
              <a:t>to 2R</a:t>
            </a:r>
            <a:r>
              <a:rPr lang="en-US" altLang="ja-JP" sz="1662" baseline="-25000" dirty="0"/>
              <a:t>0</a:t>
            </a:r>
            <a:r>
              <a:rPr lang="en-US" altLang="ja-JP" sz="1662" dirty="0"/>
              <a:t> with stochastic acceleration</a:t>
            </a:r>
            <a:endParaRPr lang="en-US" altLang="ja-JP" sz="1662" baseline="-25000" dirty="0"/>
          </a:p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Turbulence Index: Kolmogorov q=5/3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662" dirty="0"/>
              <a:t>Both injection and acceleration stop at R=2R</a:t>
            </a:r>
            <a:r>
              <a:rPr lang="en-US" altLang="ja-JP" sz="1662" baseline="-25000" dirty="0"/>
              <a:t>0</a:t>
            </a:r>
            <a:endParaRPr lang="ja-JP" altLang="en-US" sz="1662" dirty="0"/>
          </a:p>
        </p:txBody>
      </p:sp>
      <p:sp>
        <p:nvSpPr>
          <p:cNvPr id="1331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Our Model</a:t>
            </a:r>
            <a:endParaRPr lang="ja-JP" altLang="en-US" dirty="0" smtClean="0"/>
          </a:p>
        </p:txBody>
      </p:sp>
      <p:sp>
        <p:nvSpPr>
          <p:cNvPr id="1331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1279282" y="4835770"/>
            <a:ext cx="3958003" cy="159873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Electron injection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Stochastic acceleration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Synchrotron emission and cooling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Inverse Compton emission and cooling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Adiabatic cooling </a:t>
            </a:r>
            <a:r>
              <a:rPr lang="ja-JP" altLang="en-US" sz="1477" dirty="0">
                <a:solidFill>
                  <a:srgbClr val="008000"/>
                </a:solidFill>
              </a:rPr>
              <a:t>（</a:t>
            </a:r>
            <a:r>
              <a:rPr lang="en-US" altLang="ja-JP" sz="1477" dirty="0">
                <a:solidFill>
                  <a:srgbClr val="008000"/>
                </a:solidFill>
              </a:rPr>
              <a:t>V∝R</a:t>
            </a:r>
            <a:r>
              <a:rPr lang="en-US" altLang="ja-JP" sz="1477" baseline="30000" dirty="0">
                <a:solidFill>
                  <a:srgbClr val="008000"/>
                </a:solidFill>
              </a:rPr>
              <a:t>2</a:t>
            </a:r>
            <a:r>
              <a:rPr lang="ja-JP" altLang="en-US" sz="1477" dirty="0">
                <a:solidFill>
                  <a:srgbClr val="008000"/>
                </a:solidFill>
              </a:rPr>
              <a:t>）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008000"/>
                </a:solidFill>
              </a:rPr>
              <a:t>Photon escape</a:t>
            </a:r>
            <a:endParaRPr lang="ja-JP" altLang="en-US" sz="1477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477" dirty="0">
                <a:solidFill>
                  <a:srgbClr val="FF0000"/>
                </a:solidFill>
              </a:rPr>
              <a:t>No electron escape!</a:t>
            </a:r>
            <a:endParaRPr lang="ja-JP" altLang="en-US" sz="1477" dirty="0">
              <a:solidFill>
                <a:srgbClr val="FF0000"/>
              </a:solidFill>
            </a:endParaRPr>
          </a:p>
        </p:txBody>
      </p:sp>
      <p:pic>
        <p:nvPicPr>
          <p:cNvPr id="13318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35" y="5484936"/>
            <a:ext cx="3962400" cy="84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5" y="4692161"/>
            <a:ext cx="2746131" cy="79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テキスト ボックス 1"/>
          <p:cNvSpPr txBox="1">
            <a:spLocks noChangeArrowheads="1"/>
          </p:cNvSpPr>
          <p:nvPr/>
        </p:nvSpPr>
        <p:spPr bwMode="auto">
          <a:xfrm>
            <a:off x="118697" y="4542693"/>
            <a:ext cx="208582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Physical Processes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20629614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1ES 1959+650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9308720">
            <a:off x="3911718" y="3031849"/>
            <a:ext cx="175400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lang="ja-JP" altLang="en-US" sz="2215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39" y="1102846"/>
            <a:ext cx="6801064" cy="486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942769" y="2538032"/>
                <a:ext cx="102181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=0.2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769" y="2538032"/>
                <a:ext cx="1021818" cy="255776"/>
              </a:xfrm>
              <a:prstGeom prst="rect">
                <a:avLst/>
              </a:prstGeom>
              <a:blipFill rotWithShape="0">
                <a:blip r:embed="rId3"/>
                <a:stretch>
                  <a:fillRect l="-2395" r="-1796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785695" y="4695832"/>
                <a:ext cx="102181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=0.4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695" y="4695832"/>
                <a:ext cx="1021818" cy="255776"/>
              </a:xfrm>
              <a:prstGeom prst="rect">
                <a:avLst/>
              </a:prstGeom>
              <a:blipFill rotWithShape="0">
                <a:blip r:embed="rId4"/>
                <a:stretch>
                  <a:fillRect l="-1786" r="-1786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7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PKS 1510−089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9308720">
            <a:off x="3911718" y="3031849"/>
            <a:ext cx="175400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lang="ja-JP" altLang="en-US" sz="2215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1019770"/>
            <a:ext cx="6853846" cy="54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RX J1136.5+6737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9" y="1461849"/>
            <a:ext cx="8591401" cy="313022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 rot="19308720">
            <a:off x="3219401" y="2340850"/>
            <a:ext cx="134844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Preliminary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622770" y="6004385"/>
                <a:ext cx="5138201" cy="258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=4.5×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=30,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=4.6×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0" y="6004385"/>
                <a:ext cx="5138201" cy="258532"/>
              </a:xfrm>
              <a:prstGeom prst="rect">
                <a:avLst/>
              </a:prstGeom>
              <a:blipFill rotWithShape="0">
                <a:blip r:embed="rId3"/>
                <a:stretch>
                  <a:fillRect l="-237" r="-356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952000" y="1701835"/>
            <a:ext cx="135165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MAGIC team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84459" y="1050287"/>
                <a:ext cx="782009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59" y="1050287"/>
                <a:ext cx="782009" cy="340863"/>
              </a:xfrm>
              <a:prstGeom prst="rect">
                <a:avLst/>
              </a:prstGeom>
              <a:blipFill rotWithShape="0">
                <a:blip r:embed="rId4"/>
                <a:stretch>
                  <a:fillRect l="-6250" r="-5469" b="-303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7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乱流加速</a:t>
            </a:r>
            <a:endParaRPr kumimoji="1" lang="ja-JP" altLang="en-US" dirty="0"/>
          </a:p>
        </p:txBody>
      </p:sp>
      <p:pic>
        <p:nvPicPr>
          <p:cNvPr id="5122" name="Picture 2" descr="http://iopscience.iop.org/0004-637X/837/1/77/downloadHRFigure/figure/apjaa6041f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9" y="1364679"/>
            <a:ext cx="4198875" cy="29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3508" y="85883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Panov</a:t>
            </a:r>
            <a:r>
              <a:rPr kumimoji="1" lang="en-US" altLang="ja-JP" dirty="0" smtClean="0"/>
              <a:t>+ 2017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808" y="4784704"/>
            <a:ext cx="4152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数十</a:t>
            </a:r>
            <a:r>
              <a:rPr lang="en-US" altLang="ja-JP" dirty="0" smtClean="0"/>
              <a:t>km/s</a:t>
            </a:r>
            <a:r>
              <a:rPr lang="ja-JP" altLang="en-US" dirty="0" smtClean="0"/>
              <a:t>のアルヴェン速度に基づく</a:t>
            </a:r>
            <a:endParaRPr lang="en-US" altLang="ja-JP" dirty="0" smtClean="0"/>
          </a:p>
          <a:p>
            <a:r>
              <a:rPr lang="ja-JP" altLang="en-US" dirty="0" smtClean="0"/>
              <a:t>乱流再加速。</a:t>
            </a:r>
            <a:endParaRPr lang="en-US" altLang="ja-JP" dirty="0" smtClean="0"/>
          </a:p>
          <a:p>
            <a:r>
              <a:rPr kumimoji="1" lang="ja-JP" altLang="en-US" dirty="0"/>
              <a:t>ベキ</a:t>
            </a:r>
            <a:r>
              <a:rPr kumimoji="1" lang="ja-JP" altLang="en-US" dirty="0" smtClean="0"/>
              <a:t>を変える効果。二次的なもの。</a:t>
            </a:r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33" y="1130624"/>
            <a:ext cx="4187517" cy="23519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2520" y="3545813"/>
            <a:ext cx="32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Uniform Surface brightness</a:t>
            </a:r>
            <a:endParaRPr kumimoji="1" lang="ja-JP" altLang="en-US" dirty="0"/>
          </a:p>
        </p:txBody>
      </p:sp>
      <p:pic>
        <p:nvPicPr>
          <p:cNvPr id="8" name="Picture 10" descr="http://blogs.discovermagazine.com/badastronomy/files/2010/12/limbbrighte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4374609"/>
            <a:ext cx="2219739" cy="126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079829" y="5614408"/>
            <a:ext cx="2520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Emission from thin shell</a:t>
            </a:r>
            <a:endParaRPr kumimoji="1" lang="ja-JP" altLang="en-US" sz="1600" dirty="0"/>
          </a:p>
        </p:txBody>
      </p:sp>
      <p:sp>
        <p:nvSpPr>
          <p:cNvPr id="10" name="右矢印 9"/>
          <p:cNvSpPr/>
          <p:nvPr/>
        </p:nvSpPr>
        <p:spPr bwMode="auto">
          <a:xfrm>
            <a:off x="6683727" y="4847432"/>
            <a:ext cx="288424" cy="238426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1" name="Picture 12" descr="http://k45.kn3.net/taringa/5/6/7/1/9/0/7/hieloyfuego/6A3.jpg?9218"/>
          <p:cNvPicPr>
            <a:picLocks noChangeAspect="1" noChangeArrowheads="1"/>
          </p:cNvPicPr>
          <p:nvPr/>
        </p:nvPicPr>
        <p:blipFill>
          <a:blip r:embed="rId5" cstate="print">
            <a:lum brigh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84" y="4271955"/>
            <a:ext cx="1901098" cy="13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7099166" y="5792267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Limb Brightening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98330" y="3748477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 brightness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9078" y="801051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フェルミバブル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68500" y="6144242"/>
            <a:ext cx="393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マッハ数も低い。</a:t>
            </a:r>
            <a:r>
              <a:rPr kumimoji="1" lang="en-US" altLang="ja-JP" dirty="0" err="1" smtClean="0"/>
              <a:t>Leptonic</a:t>
            </a:r>
            <a:r>
              <a:rPr kumimoji="1" lang="ja-JP" altLang="en-US" dirty="0" smtClean="0"/>
              <a:t>と考えると、</a:t>
            </a:r>
            <a:endParaRPr kumimoji="1" lang="en-US" altLang="ja-JP" dirty="0" smtClean="0"/>
          </a:p>
          <a:p>
            <a:r>
              <a:rPr lang="ja-JP" altLang="en-US" dirty="0" smtClean="0"/>
              <a:t>広い空間領域に渡る乱流加速か。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5322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Simple case</a:t>
            </a:r>
            <a:endParaRPr lang="ja-JP" altLang="en-US" dirty="0" smtClean="0"/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1431682"/>
            <a:ext cx="4453304" cy="345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08" y="1490297"/>
            <a:ext cx="4586654" cy="320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" y="5451231"/>
            <a:ext cx="8943242" cy="59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1934308" y="4972051"/>
            <a:ext cx="5580374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>
                <a:solidFill>
                  <a:srgbClr val="FF0000"/>
                </a:solidFill>
              </a:rPr>
              <a:t>Constant injection &amp; constant diffusion coefficient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4343" name="テキスト ボックス 1"/>
          <p:cNvSpPr txBox="1">
            <a:spLocks noChangeArrowheads="1"/>
          </p:cNvSpPr>
          <p:nvPr/>
        </p:nvSpPr>
        <p:spPr bwMode="auto">
          <a:xfrm>
            <a:off x="451339" y="1159120"/>
            <a:ext cx="204735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Electron spectrum</a:t>
            </a:r>
            <a:endParaRPr lang="ja-JP" altLang="en-US" sz="1662" dirty="0"/>
          </a:p>
        </p:txBody>
      </p:sp>
      <p:sp>
        <p:nvSpPr>
          <p:cNvPr id="14344" name="テキスト ボックス 7"/>
          <p:cNvSpPr txBox="1">
            <a:spLocks noChangeArrowheads="1"/>
          </p:cNvSpPr>
          <p:nvPr/>
        </p:nvSpPr>
        <p:spPr bwMode="auto">
          <a:xfrm>
            <a:off x="4705350" y="1197220"/>
            <a:ext cx="228780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 dirty="0"/>
              <a:t>Energy density ratio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1078444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Open Questions in Blazars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572" y="101673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Jet Acceleration</a:t>
            </a:r>
            <a:endParaRPr kumimoji="1"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26" name="Picture 2" descr="「AGN jet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592796"/>
            <a:ext cx="4119164" cy="30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91536" y="4869160"/>
            <a:ext cx="36231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Magnetically driven jet is likely.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Accretion or Spin of BH?</a:t>
            </a: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Supported by radio obs.?</a:t>
            </a:r>
          </a:p>
          <a:p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</a:t>
            </a:r>
            <a:r>
              <a:rPr kumimoji="1"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alternative model…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991883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Evolution/Structure of B</a:t>
            </a:r>
            <a:endParaRPr kumimoji="1"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187454" y="1598626"/>
                <a:ext cx="3092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Jet width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454" y="1598626"/>
                <a:ext cx="3092000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75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inspirehep.net/record/1246854/files/fig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57282"/>
            <a:ext cx="3660341" cy="30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601871" y="4077072"/>
                <a:ext cx="956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871" y="4077072"/>
                <a:ext cx="95641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459" r="-637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164288" y="3087826"/>
                <a:ext cx="956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0.6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3087826"/>
                <a:ext cx="95641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822" r="-1274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4014644" y="5099992"/>
            <a:ext cx="505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 energy should be dominant.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Spine/Sheath structure?</a:t>
            </a:r>
          </a:p>
          <a:p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Sheath is less magnetized (ambient matter)?</a:t>
            </a:r>
          </a:p>
        </p:txBody>
      </p:sp>
    </p:spTree>
    <p:extLst>
      <p:ext uri="{BB962C8B-B14F-4D97-AF65-F5344CB8AC3E}">
        <p14:creationId xmlns:p14="http://schemas.microsoft.com/office/powerpoint/2010/main" val="8393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１</a:t>
            </a:r>
            <a:r>
              <a:rPr lang="en-US" altLang="ja-JP" dirty="0" smtClean="0"/>
              <a:t>ES 1101-232</a:t>
            </a:r>
            <a:endParaRPr lang="ja-JP" altLang="en-US" dirty="0" smtClean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248508" y="5549413"/>
            <a:ext cx="669766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The simple model can reproduce the spectrum of 1ES 1101-232</a:t>
            </a:r>
            <a:endParaRPr lang="ja-JP" altLang="en-US" sz="1662" dirty="0"/>
          </a:p>
        </p:txBody>
      </p:sp>
      <p:graphicFrame>
        <p:nvGraphicFramePr>
          <p:cNvPr id="15364" name="Object 7"/>
          <p:cNvGraphicFramePr>
            <a:graphicFrameLocks noChangeAspect="1"/>
          </p:cNvGraphicFramePr>
          <p:nvPr/>
        </p:nvGraphicFramePr>
        <p:xfrm>
          <a:off x="5568462" y="1101969"/>
          <a:ext cx="1976804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数式" r:id="rId3" imgW="1256755" imgH="253890" progId="Equation.3">
                  <p:embed/>
                </p:oleObj>
              </mc:Choice>
              <mc:Fallback>
                <p:oleObj name="数式" r:id="rId3" imgW="12567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8462" y="1101969"/>
                        <a:ext cx="1976804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3" y="1434612"/>
            <a:ext cx="7045569" cy="395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833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But, in </a:t>
            </a:r>
            <a:r>
              <a:rPr lang="en-US" altLang="ja-JP" dirty="0" err="1"/>
              <a:t>Mrk</a:t>
            </a:r>
            <a:r>
              <a:rPr lang="en-US" altLang="ja-JP" dirty="0"/>
              <a:t> 421…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47" y="1061308"/>
            <a:ext cx="5308771" cy="40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But, in </a:t>
            </a:r>
            <a:r>
              <a:rPr lang="en-US" altLang="ja-JP" dirty="0" err="1" smtClean="0"/>
              <a:t>Mrk</a:t>
            </a:r>
            <a:r>
              <a:rPr lang="en-US" altLang="ja-JP" dirty="0" smtClean="0"/>
              <a:t> 421…</a:t>
            </a:r>
            <a:endParaRPr lang="ja-JP" altLang="en-US" dirty="0" smtClean="0"/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1" y="5020408"/>
            <a:ext cx="8040565" cy="141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Oval 8"/>
          <p:cNvSpPr>
            <a:spLocks noChangeArrowheads="1"/>
          </p:cNvSpPr>
          <p:nvPr/>
        </p:nvSpPr>
        <p:spPr bwMode="auto">
          <a:xfrm>
            <a:off x="3800977" y="2233246"/>
            <a:ext cx="597877" cy="66382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62" dirty="0"/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2891204" y="5029201"/>
            <a:ext cx="5791970" cy="6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To produce a soft spectrum, increasing injection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/>
              <a:t>with radius is assumed.</a:t>
            </a:r>
            <a:endParaRPr lang="ja-JP" altLang="en-US" sz="1662" dirty="0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3225814" y="1437543"/>
            <a:ext cx="2406428" cy="6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>
                <a:solidFill>
                  <a:srgbClr val="FF0000"/>
                </a:solidFill>
              </a:rPr>
              <a:t>Hard to reconcile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62" dirty="0">
                <a:solidFill>
                  <a:srgbClr val="FF0000"/>
                </a:solidFill>
              </a:rPr>
              <a:t>data.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pic>
        <p:nvPicPr>
          <p:cNvPr id="1843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50" y="1036028"/>
            <a:ext cx="5232888" cy="40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440" name="Object 12"/>
          <p:cNvGraphicFramePr>
            <a:graphicFrameLocks noChangeAspect="1"/>
          </p:cNvGraphicFramePr>
          <p:nvPr>
            <p:extLst/>
          </p:nvPr>
        </p:nvGraphicFramePr>
        <p:xfrm>
          <a:off x="943477" y="2831123"/>
          <a:ext cx="621323" cy="16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数式" r:id="rId5" imgW="672516" imgH="177646" progId="Equation.3">
                  <p:embed/>
                </p:oleObj>
              </mc:Choice>
              <mc:Fallback>
                <p:oleObj name="数式" r:id="rId5" imgW="672516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477" y="2831123"/>
                        <a:ext cx="621323" cy="164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Line 13"/>
          <p:cNvSpPr>
            <a:spLocks noChangeShapeType="1"/>
          </p:cNvSpPr>
          <p:nvPr/>
        </p:nvSpPr>
        <p:spPr bwMode="auto">
          <a:xfrm>
            <a:off x="1408005" y="2963008"/>
            <a:ext cx="2667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aphicFrame>
        <p:nvGraphicFramePr>
          <p:cNvPr id="18442" name="Object 14"/>
          <p:cNvGraphicFramePr>
            <a:graphicFrameLocks noChangeAspect="1"/>
          </p:cNvGraphicFramePr>
          <p:nvPr>
            <p:extLst/>
          </p:nvPr>
        </p:nvGraphicFramePr>
        <p:xfrm>
          <a:off x="1939939" y="3694235"/>
          <a:ext cx="668215" cy="22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数式" r:id="rId7" imgW="723586" imgH="241195" progId="Equation.3">
                  <p:embed/>
                </p:oleObj>
              </mc:Choice>
              <mc:Fallback>
                <p:oleObj name="数式" r:id="rId7" imgW="72358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9939" y="3694235"/>
                        <a:ext cx="668215" cy="22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Line 15"/>
          <p:cNvSpPr>
            <a:spLocks noChangeShapeType="1"/>
          </p:cNvSpPr>
          <p:nvPr/>
        </p:nvSpPr>
        <p:spPr bwMode="auto">
          <a:xfrm>
            <a:off x="1740646" y="3494943"/>
            <a:ext cx="199292" cy="199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398" y="1412069"/>
            <a:ext cx="3581076" cy="2432316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 bwMode="auto">
          <a:xfrm>
            <a:off x="5818154" y="2432077"/>
            <a:ext cx="32157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下矢印 4"/>
          <p:cNvSpPr/>
          <p:nvPr/>
        </p:nvSpPr>
        <p:spPr bwMode="auto">
          <a:xfrm>
            <a:off x="6176365" y="2481675"/>
            <a:ext cx="207692" cy="40631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11970" y="3777798"/>
            <a:ext cx="342914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 Energy is subdominant.</a:t>
            </a:r>
          </a:p>
          <a:p>
            <a:r>
              <a:rPr lang="en-US" altLang="ja-JP" sz="1477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Alfven Wave is actually responsible?</a:t>
            </a:r>
            <a:endParaRPr lang="ja-JP" altLang="en-US" sz="1477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71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4120739"/>
            <a:ext cx="2215662" cy="216642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4120739"/>
            <a:ext cx="2215662" cy="21664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1368463"/>
            <a:ext cx="2215662" cy="216642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1368463"/>
            <a:ext cx="2215662" cy="216642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4120739"/>
            <a:ext cx="2215662" cy="21664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4120739"/>
            <a:ext cx="2215662" cy="21664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1368463"/>
            <a:ext cx="2215662" cy="216642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1368463"/>
            <a:ext cx="2215662" cy="2166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Alternative: Compressible Waves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7657" y="887240"/>
            <a:ext cx="77457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Fast</a:t>
            </a:r>
            <a:endParaRPr lang="ja-JP" altLang="en-US" sz="2215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blipFill rotWithShape="0">
                <a:blip r:embed="rId10"/>
                <a:stretch>
                  <a:fillRect l="-9091" r="-9091" b="-48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blipFill rotWithShape="0">
                <a:blip r:embed="rId11"/>
                <a:stretch>
                  <a:fillRect l="-12281" r="-1228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96611" y="3813521"/>
                <a:ext cx="1249380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1" y="3813521"/>
                <a:ext cx="1249380" cy="279564"/>
              </a:xfrm>
              <a:prstGeom prst="rect">
                <a:avLst/>
              </a:prstGeom>
              <a:blipFill rotWithShape="0">
                <a:blip r:embed="rId12"/>
                <a:stretch>
                  <a:fillRect l="-1463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874851" y="3809329"/>
                <a:ext cx="142802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851" y="3809329"/>
                <a:ext cx="1428020" cy="255776"/>
              </a:xfrm>
              <a:prstGeom prst="rect">
                <a:avLst/>
              </a:prstGeom>
              <a:blipFill rotWithShape="0">
                <a:blip r:embed="rId13"/>
                <a:stretch>
                  <a:fillRect l="-1282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515763" y="875842"/>
            <a:ext cx="77777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Slow</a:t>
            </a:r>
            <a:endParaRPr lang="ja-JP" altLang="en-US" sz="2215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746300" y="1089316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300" y="1089316"/>
                <a:ext cx="200376" cy="255776"/>
              </a:xfrm>
              <a:prstGeom prst="rect">
                <a:avLst/>
              </a:prstGeom>
              <a:blipFill rotWithShape="0">
                <a:blip r:embed="rId14"/>
                <a:stretch>
                  <a:fillRect l="-9091" r="-9091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919483" y="1075784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83" y="1075784"/>
                <a:ext cx="349455" cy="255776"/>
              </a:xfrm>
              <a:prstGeom prst="rect">
                <a:avLst/>
              </a:prstGeom>
              <a:blipFill rotWithShape="0">
                <a:blip r:embed="rId15"/>
                <a:stretch>
                  <a:fillRect l="-12281" r="-1228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238883" y="3813521"/>
                <a:ext cx="1249380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883" y="3813521"/>
                <a:ext cx="1249380" cy="279564"/>
              </a:xfrm>
              <a:prstGeom prst="rect">
                <a:avLst/>
              </a:prstGeom>
              <a:blipFill rotWithShape="0">
                <a:blip r:embed="rId16"/>
                <a:stretch>
                  <a:fillRect l="-1463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7394634" y="3810326"/>
                <a:ext cx="142802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634" y="3810326"/>
                <a:ext cx="1428020" cy="255776"/>
              </a:xfrm>
              <a:prstGeom prst="rect">
                <a:avLst/>
              </a:prstGeom>
              <a:blipFill rotWithShape="0">
                <a:blip r:embed="rId17"/>
                <a:stretch>
                  <a:fillRect l="-1282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432640" y="678558"/>
                <a:ext cx="2350259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/4,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640" y="678558"/>
                <a:ext cx="2350259" cy="255776"/>
              </a:xfrm>
              <a:prstGeom prst="rect">
                <a:avLst/>
              </a:prstGeom>
              <a:blipFill rotWithShape="0">
                <a:blip r:embed="rId18"/>
                <a:stretch>
                  <a:fillRect b="-38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7756113" y="6188858"/>
            <a:ext cx="108715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x5 speed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blipFill rotWithShape="0">
                <a:blip r:embed="rId19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blipFill rotWithShape="0">
                <a:blip r:embed="rId20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blipFill rotWithShape="0">
                <a:blip r:embed="rId21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6708691" y="345794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691" y="3457948"/>
                <a:ext cx="190821" cy="255776"/>
              </a:xfrm>
              <a:prstGeom prst="rect">
                <a:avLst/>
              </a:prstGeom>
              <a:blipFill rotWithShape="0">
                <a:blip r:embed="rId22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8922569" y="342620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569" y="3426202"/>
                <a:ext cx="190821" cy="255776"/>
              </a:xfrm>
              <a:prstGeom prst="rect">
                <a:avLst/>
              </a:prstGeom>
              <a:blipFill rotWithShape="0">
                <a:blip r:embed="rId23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blipFill rotWithShape="0">
                <a:blip r:embed="rId24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628973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973" y="1164726"/>
                <a:ext cx="176780" cy="255776"/>
              </a:xfrm>
              <a:prstGeom prst="rect">
                <a:avLst/>
              </a:prstGeom>
              <a:blipFill rotWithShape="0">
                <a:blip r:embed="rId25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883631" y="1174148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631" y="1174148"/>
                <a:ext cx="176780" cy="255776"/>
              </a:xfrm>
              <a:prstGeom prst="rect">
                <a:avLst/>
              </a:prstGeom>
              <a:blipFill rotWithShape="0">
                <a:blip r:embed="rId26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blipFill rotWithShape="0">
                <a:blip r:embed="rId27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blipFill rotWithShape="0">
                <a:blip r:embed="rId28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6708691" y="6210844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691" y="6210844"/>
                <a:ext cx="190821" cy="255776"/>
              </a:xfrm>
              <a:prstGeom prst="rect">
                <a:avLst/>
              </a:prstGeom>
              <a:blipFill rotWithShape="0">
                <a:blip r:embed="rId29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8922569" y="617909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569" y="6179098"/>
                <a:ext cx="190821" cy="255776"/>
              </a:xfrm>
              <a:prstGeom prst="rect">
                <a:avLst/>
              </a:prstGeom>
              <a:blipFill rotWithShape="0">
                <a:blip r:embed="rId30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blipFill rotWithShape="0">
                <a:blip r:embed="rId31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blipFill rotWithShape="0">
                <a:blip r:embed="rId32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4653037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037" y="3881825"/>
                <a:ext cx="176780" cy="255776"/>
              </a:xfrm>
              <a:prstGeom prst="rect">
                <a:avLst/>
              </a:prstGeom>
              <a:blipFill rotWithShape="0">
                <a:blip r:embed="rId33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6907695" y="38912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695" y="3891246"/>
                <a:ext cx="176780" cy="255776"/>
              </a:xfrm>
              <a:prstGeom prst="rect">
                <a:avLst/>
              </a:prstGeom>
              <a:blipFill rotWithShape="0">
                <a:blip r:embed="rId34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2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Acceleration by compressible wave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7385" y="1102847"/>
            <a:ext cx="5641288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Transit Time Damping (Scatter by mirror force)</a:t>
            </a:r>
            <a:endParaRPr lang="ja-JP" altLang="en-US" sz="1846" dirty="0">
              <a:solidFill>
                <a:srgbClr val="00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5821" y="1527675"/>
            <a:ext cx="4851008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Formulae of Energy Diffusion Coefficient: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802539" y="2724886"/>
                <a:ext cx="3109890" cy="67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39" y="2724886"/>
                <a:ext cx="3109890" cy="67063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470231" y="2383964"/>
            <a:ext cx="156805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Ptuskin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1988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818" y="3492617"/>
            <a:ext cx="230543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Cho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Lazarian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2006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02538" y="3930612"/>
                <a:ext cx="1283172" cy="555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38" y="3930612"/>
                <a:ext cx="1283172" cy="5559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59693" y="4905698"/>
            <a:ext cx="143340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Lynn+ 2014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92001" y="5298231"/>
                <a:ext cx="3056670" cy="67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𝑐𝐿</m:t>
                          </m:r>
                        </m:den>
                      </m:f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𝑘𝐿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𝑘𝐿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01" y="5298231"/>
                <a:ext cx="3056670" cy="6706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207595" y="1965126"/>
            <a:ext cx="483978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Non-resonant (need spatial diffusion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coeff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.)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76211" y="4583933"/>
                <a:ext cx="2387128" cy="353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Resonant (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)</a:t>
                </a:r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11" y="4583933"/>
                <a:ext cx="2387128" cy="353238"/>
              </a:xfrm>
              <a:prstGeom prst="rect">
                <a:avLst/>
              </a:prstGeom>
              <a:blipFill rotWithShape="0">
                <a:blip r:embed="rId5"/>
                <a:stretch>
                  <a:fillRect l="-1531" t="-12069" b="-17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4488923" y="2773382"/>
            <a:ext cx="3980577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largest scale eddy dominates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88923" y="5113565"/>
            <a:ext cx="4099199" cy="660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amplitude is dominated by the</a:t>
            </a:r>
          </a:p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smallest scale for q&lt;2.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877536" y="3364770"/>
                <a:ext cx="3854132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is written with the smallest eddy?</a:t>
                </a:r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536" y="3364770"/>
                <a:ext cx="3854132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1899" t="-30952" r="-2690" b="-4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5294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Hard-Sphere Model</a:t>
            </a:r>
            <a:endParaRPr lang="ja-JP" altLang="en-US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12486" y="1836458"/>
            <a:ext cx="174438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Parameters are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7152047" y="2168721"/>
                <a:ext cx="1310743" cy="263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047" y="2168721"/>
                <a:ext cx="1310743" cy="263855"/>
              </a:xfrm>
              <a:prstGeom prst="rect">
                <a:avLst/>
              </a:prstGeom>
              <a:blipFill rotWithShape="0">
                <a:blip r:embed="rId2"/>
                <a:stretch>
                  <a:fillRect l="-930" t="-13953" r="-930" b="-16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/>
          <p:cNvCxnSpPr/>
          <p:nvPr/>
        </p:nvCxnSpPr>
        <p:spPr bwMode="auto">
          <a:xfrm>
            <a:off x="7174798" y="2432403"/>
            <a:ext cx="95970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テキスト ボックス 6"/>
          <p:cNvSpPr txBox="1"/>
          <p:nvPr/>
        </p:nvSpPr>
        <p:spPr>
          <a:xfrm>
            <a:off x="5296952" y="2949426"/>
            <a:ext cx="251543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Required for any model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H="1">
            <a:off x="7064308" y="2432408"/>
            <a:ext cx="375273" cy="570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>
            <a:off x="8238301" y="2432403"/>
            <a:ext cx="149139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 flipH="1">
            <a:off x="7894375" y="2432399"/>
            <a:ext cx="418495" cy="8663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966799" y="3320299"/>
            <a:ext cx="325281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Only one peculiar parameters </a:t>
            </a:r>
            <a:endParaRPr lang="ja-JP" altLang="en-US" sz="1662" dirty="0">
              <a:solidFill>
                <a:srgbClr val="0000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356612" y="1279973"/>
                <a:ext cx="1404615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ja-JP" sz="221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sz="2215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612" y="1279973"/>
                <a:ext cx="1404615" cy="340863"/>
              </a:xfrm>
              <a:prstGeom prst="rect">
                <a:avLst/>
              </a:prstGeom>
              <a:blipFill rotWithShape="0">
                <a:blip r:embed="rId3"/>
                <a:stretch>
                  <a:fillRect l="-1304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063511" y="2378777"/>
                <a:ext cx="1480277" cy="624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511" y="2378777"/>
                <a:ext cx="1480277" cy="6246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15" y="2159558"/>
            <a:ext cx="3957774" cy="3920901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788923" y="6080459"/>
            <a:ext cx="228940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Cho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Vishniac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2000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812" y="1246732"/>
            <a:ext cx="4043094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Supposing the compressional waves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are responsible, we model as following.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063510" y="4153158"/>
                <a:ext cx="5107873" cy="859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Parameters are constant during the dynamical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time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𝑐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and injection and acceleration</a:t>
                </a:r>
              </a:p>
              <a:p>
                <a:r>
                  <a:rPr lang="en-US" altLang="ja-JP" sz="1662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suddenly shutdown after that.</a:t>
                </a:r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510" y="4153158"/>
                <a:ext cx="5107873" cy="859659"/>
              </a:xfrm>
              <a:prstGeom prst="rect">
                <a:avLst/>
              </a:prstGeom>
              <a:blipFill rotWithShape="0">
                <a:blip r:embed="rId6"/>
                <a:stretch>
                  <a:fillRect l="-836" t="-2128" r="-119" b="-92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5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パルサー星雲</a:t>
            </a:r>
            <a:endParaRPr kumimoji="1" lang="ja-JP" altLang="en-US" dirty="0"/>
          </a:p>
        </p:txBody>
      </p:sp>
      <p:pic>
        <p:nvPicPr>
          <p:cNvPr id="6146" name="Picture 2" descr="「かに星雲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0" y="907076"/>
            <a:ext cx="2424848" cy="242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62" y="3001415"/>
            <a:ext cx="4643695" cy="33439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0812" y="6345324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Tanaka &amp; </a:t>
            </a:r>
            <a:r>
              <a:rPr kumimoji="1" lang="en-US" altLang="ja-JP" dirty="0" err="1" smtClean="0"/>
              <a:t>Takahara</a:t>
            </a:r>
            <a:r>
              <a:rPr kumimoji="1" lang="en-US" altLang="ja-JP" dirty="0" smtClean="0"/>
              <a:t> 2010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508" y="90872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99892" y="1093386"/>
            <a:ext cx="56348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線やガンマ線はパルサー風の終端衝撃波で加速された</a:t>
            </a:r>
            <a:endParaRPr lang="en-US" altLang="ja-JP" dirty="0" smtClean="0"/>
          </a:p>
          <a:p>
            <a:r>
              <a:rPr kumimoji="1" lang="ja-JP" altLang="en-US" dirty="0" smtClean="0"/>
              <a:t>電子から放たれていると考えて</a:t>
            </a:r>
            <a:r>
              <a:rPr kumimoji="1" lang="en-US" altLang="ja-JP" dirty="0" smtClean="0"/>
              <a:t>OK</a:t>
            </a:r>
            <a:r>
              <a:rPr kumimoji="1" lang="ja-JP" altLang="en-US" dirty="0" smtClean="0"/>
              <a:t>だが、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/>
              <a:t>電波を担う電子のベキ </a:t>
            </a:r>
            <a:r>
              <a:rPr lang="en-US" altLang="ja-JP" dirty="0"/>
              <a:t>1.5</a:t>
            </a:r>
          </a:p>
          <a:p>
            <a:r>
              <a:rPr lang="ja-JP" altLang="en-US" dirty="0"/>
              <a:t>低エネルギー電子が数的に支配</a:t>
            </a:r>
            <a:endParaRPr lang="en-US" altLang="ja-JP" dirty="0"/>
          </a:p>
          <a:p>
            <a:r>
              <a:rPr lang="ja-JP" altLang="en-US" dirty="0"/>
              <a:t>パルサー磁気圏で加速された電子数の</a:t>
            </a:r>
            <a:r>
              <a:rPr lang="en-US" altLang="ja-JP" dirty="0"/>
              <a:t>10</a:t>
            </a:r>
            <a:r>
              <a:rPr lang="en-US" altLang="ja-JP" baseline="30000" dirty="0"/>
              <a:t>6</a:t>
            </a:r>
            <a:r>
              <a:rPr lang="ja-JP" altLang="en-US" dirty="0"/>
              <a:t>倍</a:t>
            </a:r>
            <a:endParaRPr lang="en-US" altLang="ja-JP" dirty="0"/>
          </a:p>
          <a:p>
            <a:r>
              <a:rPr lang="ja-JP" altLang="en-US" dirty="0"/>
              <a:t>多い！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96036" y="3789040"/>
            <a:ext cx="361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電波は別起源と考えると、その冪が</a:t>
            </a:r>
            <a:endParaRPr kumimoji="1" lang="en-US" altLang="ja-JP" dirty="0" smtClean="0"/>
          </a:p>
          <a:p>
            <a:r>
              <a:rPr lang="en-US" altLang="ja-JP" dirty="0" smtClean="0"/>
              <a:t>Hard</a:t>
            </a:r>
            <a:r>
              <a:rPr lang="ja-JP" altLang="en-US" dirty="0" smtClean="0"/>
              <a:t>であることが問題となる。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3717438"/>
      </p:ext>
    </p:extLst>
  </p:cSld>
  <p:clrMapOvr>
    <a:masterClrMapping/>
  </p:clrMapOvr>
</p:sld>
</file>

<file path=ppt/theme/theme1.xml><?xml version="1.0" encoding="utf-8"?>
<a:theme xmlns:a="http://schemas.openxmlformats.org/drawingml/2006/main" name="1_s-natural7">
  <a:themeElements>
    <a:clrScheme name="s-natural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7">
      <a:majorFont>
        <a:latin typeface="HGP創英角ﾎﾟｯﾌﾟ体"/>
        <a:ea typeface="HGP創英角ﾎﾟｯﾌﾟ体"/>
        <a:cs typeface=""/>
      </a:majorFont>
      <a:minorFont>
        <a:latin typeface="HGP創英角ﾎﾟｯﾌﾟ体"/>
        <a:ea typeface="HGP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lnDef>
  </a:objectDefaults>
  <a:extraClrSchemeLst>
    <a:extraClrScheme>
      <a:clrScheme name="s-natural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-natural7">
  <a:themeElements>
    <a:clrScheme name="1_s-natural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-natural7">
      <a:majorFont>
        <a:latin typeface="HGP創英角ﾎﾟｯﾌﾟ体"/>
        <a:ea typeface="ＭＳ Ｐゴシック"/>
        <a:cs typeface=""/>
      </a:majorFont>
      <a:minorFont>
        <a:latin typeface="HGP創英角ﾎﾟｯﾌﾟ体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lnDef>
  </a:objectDefaults>
  <a:extraClrSchemeLst>
    <a:extraClrScheme>
      <a:clrScheme name="1_s-natural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-natural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-natural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-natural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-natural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-natural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-natural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2696</Words>
  <Application>Microsoft Office PowerPoint</Application>
  <PresentationFormat>画面に合わせる (4:3)</PresentationFormat>
  <Paragraphs>724</Paragraphs>
  <Slides>87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98" baseType="lpstr">
      <vt:lpstr>HGP創英角ﾎﾟｯﾌﾟ体</vt:lpstr>
      <vt:lpstr>ＭＳ Ｐゴシック</vt:lpstr>
      <vt:lpstr>SVGFont Asano</vt:lpstr>
      <vt:lpstr>Arial</vt:lpstr>
      <vt:lpstr>Calibri</vt:lpstr>
      <vt:lpstr>Cambria Math</vt:lpstr>
      <vt:lpstr>Ebrima</vt:lpstr>
      <vt:lpstr>Leelawadee UI Semilight</vt:lpstr>
      <vt:lpstr>1_s-natural7</vt:lpstr>
      <vt:lpstr>2_s-natural7</vt:lpstr>
      <vt:lpstr>数式</vt:lpstr>
      <vt:lpstr>乱流による粒子加速</vt:lpstr>
      <vt:lpstr>衝撃波粒子加速</vt:lpstr>
      <vt:lpstr>衝撃波加速の代替を考える理由：ブレーザーの場合</vt:lpstr>
      <vt:lpstr>磁化された相対論的衝撃波での不安定性の抑制</vt:lpstr>
      <vt:lpstr>GRB残光の場合</vt:lpstr>
      <vt:lpstr>ブレーザーでは？</vt:lpstr>
      <vt:lpstr>スペクトルフィットから求められる磁場エネルギーの割合</vt:lpstr>
      <vt:lpstr>乱流加速</vt:lpstr>
      <vt:lpstr>パルサー星雲</vt:lpstr>
      <vt:lpstr>G21.5-0.9</vt:lpstr>
      <vt:lpstr>G21.5-0.9 ＆ Crab</vt:lpstr>
      <vt:lpstr>二次加速的描像</vt:lpstr>
      <vt:lpstr>ジャイロ共鳴</vt:lpstr>
      <vt:lpstr>運動量空間におけるランダムウォーク</vt:lpstr>
      <vt:lpstr>ブレーザーでの乱流の励起</vt:lpstr>
      <vt:lpstr>Mrk421+Kolmogorov</vt:lpstr>
      <vt:lpstr>Mrk421+Hard Sphere</vt:lpstr>
      <vt:lpstr>3C 279 +Hard Sphere</vt:lpstr>
      <vt:lpstr>Hard Sphere</vt:lpstr>
      <vt:lpstr>Hard Sphere 2</vt:lpstr>
      <vt:lpstr>エネルギー密度比</vt:lpstr>
      <vt:lpstr>Very Hard Spectrum in 3C 279</vt:lpstr>
      <vt:lpstr>Flare Model</vt:lpstr>
      <vt:lpstr>Light curve</vt:lpstr>
      <vt:lpstr>Energy Density</vt:lpstr>
      <vt:lpstr>３C 279の二つ目のフレア</vt:lpstr>
      <vt:lpstr>Parameters</vt:lpstr>
      <vt:lpstr>Model A (EIC model neglecting the X-ray data)</vt:lpstr>
      <vt:lpstr>Model B (EIC+SSC model with the X-ray data)</vt:lpstr>
      <vt:lpstr>Model C (Syn model with the secondary pair injection)</vt:lpstr>
      <vt:lpstr>乱流加速ではないが 1Es 0229+200</vt:lpstr>
      <vt:lpstr>Energy Densities</vt:lpstr>
      <vt:lpstr>M87</vt:lpstr>
      <vt:lpstr>Hard Sphere加速</vt:lpstr>
      <vt:lpstr>Fast &amp; Slow Waves</vt:lpstr>
      <vt:lpstr>Fast waveとの相互作用</vt:lpstr>
      <vt:lpstr>ピッチ角拡散</vt:lpstr>
      <vt:lpstr>シミュレーションによるエネルギー拡散</vt:lpstr>
      <vt:lpstr>パラメーター依存性</vt:lpstr>
      <vt:lpstr>GRBジェット減速開始時</vt:lpstr>
      <vt:lpstr>宇宙線スペクトル</vt:lpstr>
      <vt:lpstr>Slow acceleration</vt:lpstr>
      <vt:lpstr>平均UHECRスペクトル per GRB</vt:lpstr>
      <vt:lpstr>Total UHECR Flux and cosmogenic neutrinos</vt:lpstr>
      <vt:lpstr>Summary</vt:lpstr>
      <vt:lpstr>予備スライド</vt:lpstr>
      <vt:lpstr>Diffusion coefficient in Mrk 421</vt:lpstr>
      <vt:lpstr>Phenomenological Turbulence Acceleration</vt:lpstr>
      <vt:lpstr>Test particle simulation in pure linear Fast Waves</vt:lpstr>
      <vt:lpstr>Results of the Test Particle Simulation</vt:lpstr>
      <vt:lpstr>Our Model (I believe this is the most natural)</vt:lpstr>
      <vt:lpstr>1Es 0229+200</vt:lpstr>
      <vt:lpstr>Electron Energy Distribution</vt:lpstr>
      <vt:lpstr>M87</vt:lpstr>
      <vt:lpstr>Fermi Paper</vt:lpstr>
      <vt:lpstr>Poynting Flux Dominated?</vt:lpstr>
      <vt:lpstr>MAGIC Monitoring</vt:lpstr>
      <vt:lpstr>Fermi and others</vt:lpstr>
      <vt:lpstr>HE-VHE Spectrum</vt:lpstr>
      <vt:lpstr>Off-axis Calculation</vt:lpstr>
      <vt:lpstr>Large Scale Jet Power</vt:lpstr>
      <vt:lpstr>Evolution of Electron and Photon Spectra</vt:lpstr>
      <vt:lpstr>Spectrum &amp; Radial Evolution of the energy densities.</vt:lpstr>
      <vt:lpstr>Short Summary</vt:lpstr>
      <vt:lpstr>Extreme Hard Blazar １ES 1101-232</vt:lpstr>
      <vt:lpstr>Emission Region</vt:lpstr>
      <vt:lpstr>Open Problems in Blazar Emission</vt:lpstr>
      <vt:lpstr>Electron Index in Fermi BL Lacs</vt:lpstr>
      <vt:lpstr>Many Parameters in Broken-power-law fit</vt:lpstr>
      <vt:lpstr>Questions</vt:lpstr>
      <vt:lpstr>Simplest Modeling</vt:lpstr>
      <vt:lpstr>Steady Model</vt:lpstr>
      <vt:lpstr>Complex Model</vt:lpstr>
      <vt:lpstr>FSRQ 3C 279</vt:lpstr>
      <vt:lpstr>Interaction with Alfven Wave</vt:lpstr>
      <vt:lpstr>Our Model</vt:lpstr>
      <vt:lpstr>1ES 1959+650</vt:lpstr>
      <vt:lpstr>PKS 1510−089</vt:lpstr>
      <vt:lpstr>RX J1136.5+6737</vt:lpstr>
      <vt:lpstr>Simple case</vt:lpstr>
      <vt:lpstr>Open Questions in Blazars</vt:lpstr>
      <vt:lpstr>１ES 1101-232</vt:lpstr>
      <vt:lpstr>But, in Mrk 421…</vt:lpstr>
      <vt:lpstr>But, in Mrk 421…</vt:lpstr>
      <vt:lpstr>Alternative: Compressible Waves</vt:lpstr>
      <vt:lpstr>Acceleration by compressible wave</vt:lpstr>
      <vt:lpstr>Hard-Sphere Model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乱流による粒子加速</dc:title>
  <dc:creator>Asano</dc:creator>
  <cp:lastModifiedBy>Asano</cp:lastModifiedBy>
  <cp:revision>148</cp:revision>
  <dcterms:created xsi:type="dcterms:W3CDTF">2016-09-02T10:02:28Z</dcterms:created>
  <dcterms:modified xsi:type="dcterms:W3CDTF">2018-02-27T11:39:26Z</dcterms:modified>
</cp:coreProperties>
</file>