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62" r:id="rId3"/>
    <p:sldId id="366" r:id="rId4"/>
    <p:sldId id="360" r:id="rId5"/>
    <p:sldId id="375" r:id="rId6"/>
    <p:sldId id="363" r:id="rId7"/>
    <p:sldId id="372" r:id="rId8"/>
    <p:sldId id="364" r:id="rId9"/>
    <p:sldId id="377" r:id="rId10"/>
    <p:sldId id="367" r:id="rId11"/>
    <p:sldId id="370" r:id="rId12"/>
    <p:sldId id="383" r:id="rId13"/>
    <p:sldId id="386" r:id="rId14"/>
    <p:sldId id="387" r:id="rId15"/>
    <p:sldId id="388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FC00"/>
    <a:srgbClr val="FF40FF"/>
    <a:srgbClr val="00FD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40" autoAdjust="0"/>
    <p:restoredTop sz="86409"/>
  </p:normalViewPr>
  <p:slideViewPr>
    <p:cSldViewPr snapToGrid="0" snapToObjects="1">
      <p:cViewPr varScale="1">
        <p:scale>
          <a:sx n="87" d="100"/>
          <a:sy n="87" d="100"/>
        </p:scale>
        <p:origin x="14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C76BF-63F9-1D4B-A7D0-A17874132BE2}" type="datetimeFigureOut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FC547-029C-EB4D-BF52-54C0B9CFA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275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6-02-05T02:54:20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21595 8334,'0'0,"0"0,-18 0,-20 0,1 0,-18 0,-1 0,1 0,-20 0,1 0,0 0,-37 0,18 0,19-16,-19 0,19-16,-19 16,38-16,-38-1,37 17,-36-16,55 0,-19 0,19 0,18 32,1-32,18 32,-19 0,19-16,0 16,0-16,-18-1,-1-31,1 32,-1-16,19 0,-18 0,-1 0,1-1,18 1,0 16,0 0,0 16,0-16,0 16,0-16,18 0,19-32,-18 16,36-17,-18 1,1 16,-20 0,1 32,-1 0,-18-16,0 16,0 0,19-32,55 0,-19-17,20 17,17-16,-55 32,-18 0,-1 16,57-16,-20-16,38-1,18 2,19 14,0 1,-38 0,20 16,-38 0,-19 0,1 0,18 16,-37 0,0 1,0-1,1-1,-1-15,-19 0,19 17,-18-1,-1-16,38 0,-19 16,0 0,0 0,0-16,0 16,0 16,-18-16,18 0,0 0,-18 17,18-33,-37 32,18-32,1 32,-1-32,-18 32,19-16,-1 0,1 32,0-16,36 17,-36-1,18-16,-19 16,19-16,-18 0,-1 1,-18-17,19 16,0-16,-19 0,0-16,0 16,0 0,0-16,-19 32,0 16,-36 17,18-33,-19 0,56-16,-18-16,18 0,-19 0,1 0,-1 0,-18 0,-19 16,1 0,18 0,18-16,0 16,19-16,-18 0,-1 0,-36 32,-38 1,37-17,19 0,0 0,19 0,-1-16,19 0,0 0,-18 0,-1 0,1 16,18-16,-19 16,1 0,18-16,-19 0,19 0,-19 0,19 0,-18 0,18 0,-37 0,18 0,-36 0,36 0,1 0,-1 0,19 0,-18 0,-1 0,19 0,0 16</inkml:trace>
  <inkml:trace contextRef="#ctx0" brushRef="#br0" timeOffset="1">20260 7643,'0'0,"-18"0,-1 0,19 0,-37 16,37-16,-18 0,-1 0,0 0,-18 0,0 16,19-16,-1 0,-18 0,37 0,-18 0,18 0,-19 0,0 0,19 0,-18 0,-19 16,37 0,-19-16,1 0,18 0,-19 0,19 16,0-16,-18 0,-1 0,19 0,-18 16,18 1,-37-17,37 0,0 16,-19-16,19 0,0 0,-19 0,19 0</inkml:trace>
  <inkml:trace contextRef="#ctx0" brushRef="#br0" timeOffset="2">20279 7932,'-37'0,"0"0,-19 16,19-16,-19 16,19 17,0-33,37 16,-18-16,18 16,-19-16,19 0,0 16,-19-16,1 16,-1 0,19-16,-18 16,18-16,0 16,-19-16</inkml:trace>
  <inkml:trace contextRef="#ctx0" brushRef="#br0" timeOffset="3">20798 8157,'-19'0,"19"0,-18 16,-1-16,19 0,-18 0,-19 0,0 16,18-16,-37 0,-18 16,0 1,18 15,1-32,18 0,37 16,-37-16,37 0,0 16,-19-16,19 0,-18 0,-1 0,19 16,-37 0,18 0,19-16,-37 16,37 0,0-16,-18 16,-1-16,19 0</inkml:trace>
  <inkml:trace contextRef="#ctx0" brushRef="#br0" timeOffset="4">22355 7675,'0'0,"19"-16,73 0,-17 0,17 16,-36-16,0 0,-1 16,-18 0,19 0,-38 0,19 0,-18 0,0 0,-1 0,-18 0,19 0,-1 0,1 0,18 0,0 0,-19 16,19-16,-18 16,0-16,-19 0,0 0,18 0</inkml:trace>
  <inkml:trace contextRef="#ctx0" brushRef="#br0" timeOffset="5">22374 7964,'0'0,"0"0,0-16,0 16,0 0,18 0,1 0,-1 0,57 0,-38 0,18 0,-18 0,0 0,0 0,-37 0,19 0,-19 0,19 0,-1 0,1 0,-1 0,1 16,18-16,-19 17,1-17,-1 0,1 16,-19-16,18 16,-18-16,19 0,-19 16</inkml:trace>
  <inkml:trace contextRef="#ctx0" brushRef="#br0" timeOffset="6">22040 8093,'0'0,"0"16,19-16,-19 0,18 0,1 16,18-16,0 16,37 32,37-15,0 15,1 0,-20 0,-36-32,-19 0,-18 0,-1-16,-18 0,0 0,0 0</inkml:trace>
  <inkml:trace contextRef="#ctx0" brushRef="#br0" timeOffset="7">20501 7322,'0'0,"-18"0,18 0,-19 0,19 0,0 0,-18 0,18 0,-37 0,37-16,-19 16,0 0,1 0,-1-16,19 16,-18-16,-1 16,19 0,0 0,0-17,-18 17,18 0,0 0,-19-16,19 16,-37 0,19-16,-1 16,19 0,-18 0,18-16,-19 16,0 0,19 0,0-16,0 16,0 0,19 0,-19-16,0 16,19 0,-19 0,0-16,18 16,-18 0,0-16,0 16,0 0,0-16,19 0,-19 0,18-17,-18 2,0-18,0 49,0-16,0 0,0 16,0-16,0 16,0-16,0 16,-18 0,-1-16,1 16,-1-32,0 16,1 16,-1-16,1 16,-1-16,1 0,-19-1,-19 1,37 0,-18 16,0-16,19 0,-1 0,1 16,-1 0,19 0,0 0,0 16,0-16,0 16,0-16,0 0,0 16,0-16,0 16,19-16,-19 0,0 0,0 16,18-16,-18 0,0 17,0-17,0 16,19-16,-19 16,0-16,0 16,0-16,0 16,0 0,0-16,0 0,0 16,0-16,0 16,0-16,0 16,0 0,0-16,0 16,0-16,0 0,0 0,0 0,-19 16,19-16,-18 0,-1 0,19 0,-18 0,-1 16,-18-16,0 16,0 1,18-17,1 16,18-16,-19 0,19 15,-18-15,18 0,-19 0,19 0,0-15,0 15,0 0,-18-16,18 16,0-17,0 17,0-16,0 0,-19 16,19-16,0 16,0 0,0 0,0 0,0 16,0 0,0-16,0 16,0-16,0 0,19 0,-19 17,0-17,0 0,18 16,-18-1,0 2,0-17,19 16,-19 0,0-16,18 0,-18 0,19 16,-19-16,18 16,1 0,-19 16,18-16,1 0,-19-16,18 16,-18-16,19 0,0 0,-19 0,18 0,-18 0,19 0,-19 0,18 0,1 0,-19 0,18 0,-18 0,19 0,-1 0,1 0,-19 0,18 0,1 0,-19 0,18 0,-18 0,19 0,-19 0,37 0,-37 16,37-16,-18 0,-19 0,18 0,1 17,-19-17,18 0,-18 0,19 0,-19 0,0 0,18 0,-18-17,19 17,-19 0,0 0,0-16,0 16,0-16,0 16,0-16,0 0,0 16</inkml:trace>
  <inkml:trace contextRef="#ctx0" brushRef="#br0" timeOffset="8">21966 7241,'0'0,"18"-16,-18 16,0 0,0-16,19 16,-19-16,0 16,0 0,18 0,1-16,-19 16,19-16,18 16,-19-16,19 0,-18 0,-1 16,1 0,-1 0,-18-16,0 16,19 0,-19 0,18-16,1 16,-19-17,0 17,19 0,-1-15,1 15,-1 0,-18-16,0 16,19-17,-1 17,-18-16,0 16,0-16,0 16,0-16,0 16,0-16,0 16,0 0,-18 0,18-16,0 0,0 0,-19 16,19-16,0 16,0-16,0 16,-18 0,18-16,-19 16,19-16,0 16,0-16,0 0,0-1,0 17,0-16,0 16,0-16,0 0,19 16,-19 0,18 0,-18-16,19 16,-1-16,-18 16,19-16,-19 16,0-16,18 16,-18 0,19 0,-19 0,18 0,1 0,-19-16,37 16,-37 0,19 0,-19-16,18 16,1 0,-19 0,18 0,-18 0,19 0,-1 0,-18 0,19 0,-19 0,18 0,-18 0,19 0,-1 0,-18 0,19 0,-19 0,19 0,-1 0,-18 0,19 0,-19 0,0 0,0 16,0-16,0 16,0 0,0-16,0 0,0 16,0-16,0 0,0 16,0-16,-19 16,19 0,-18-16,18 16,0-16,0 16,0-16,18 17,-18-17,19 16,-1-16,1 0,-19 16,0-16,18 0,-18 16,0-16,0 16,19-16,-19 0,18 0,1 0,-19 16,0-16,0 0,0 0,0 16,0-16,0 16,-19-16,19 0,-18 0,18 0,-19 0,19 16,-18-16,-1 16,1 0,18-16,0 0,-19 16,1-16,18 0,0 0,-19 0,19 0,-19 0,1 16,18-16,-19 0,19 16,-18-16,18 0,-19 17,1-17,18 0,-19 0,-18 0,37 0,-37 16,37-16,-18 0,18 15,-19-15,0 0,19 0,-18 0,-1 0,1 0,18 0,-19 0,19 0,-18 0,-1 0,19 0,-18 0,18 0,0-15</inkml:trace>
  <inkml:trace contextRef="#ctx0" brushRef="#br0" timeOffset="9">20965 7177,'0'0,"0"0,0-16,0 16,0-16,0 16,0-32,0 16,0 0,0-16,0 16,-19-1,19 1,-18 16,18-16,0 16,-19 0,19-16,0 16,0-16,-18 16,18 0,0-16,-19 16,0-16,19 0,0 16,-18-16,18 16,0-16,0 16,-19-16</inkml:trace>
  <inkml:trace contextRef="#ctx0" brushRef="#br0" timeOffset="10">20816 6856,'0'0,"-18"0,18 0,-19 0,19 0,-18 0,18 0,-19 0,1 0,18 0,-19 0,19-16,0 16,0-16,0 16,0-33,0 33,0-16,0 16,0-16,0 0,0 16,0-16,0 16,0-16,0 16,0-16,0 0,0 16,0-16,0 16,0-16,0 0,19 16,-1 0,-18 0,19 0,-19 0,18 0,1 0,18-16,0 16,-37 0,19 0,-19 0,18 0,1 0,-19 0,18 0,-18 0,0 0,19 0,-19 0,0 0,0 16,18-16,-18 16,19 0,-19-16,0 16,0-16,18 16,-18 0,0-16,0 16,0-16,0 16,0-16,0 16,0 0,0-16,0 16,0-16,0 17,0-1,0-16,0 16,0-16,0 32,0-32,0 16,-18-16,18 16,-19-16,19 0,0 0,-18 0,18 0,-19 0,19 0,-18 0,-1 0,19 0,-18 0,18 0,0 0,0 0,-19 0,0 0,19 0,0-16,0 16</inkml:trace>
  <inkml:trace contextRef="#ctx0" brushRef="#br0" timeOffset="11">20853 6791</inkml:trace>
  <inkml:trace contextRef="#ctx0" brushRef="#br0" timeOffset="12">20909 6791,'0'0,"0"0,-18 0,18 0,-19 0,19 0,-19 0,19-16,0 16,0-16,0 0,0 16,0 0,0-16,0 16,19 0,-19 0,0 0,19 16,-19 0,0-16,0 16,18-16,-18 0</inkml:trace>
  <inkml:trace contextRef="#ctx0" brushRef="#br0" timeOffset="13">21614 7161,'0'0,"0"0,0-16,0 0,0 16,0-16,0 16,0-16,0 0,0 16,0-17,0 2,0-1,-19-17,19 33,0-16,-18 0,18 0,0 16,0-16,0 16,0-16,0 0,0 16,0-16,0 16,0-16,0 16,-19 0,19 0,-19 0,1 0,18 0,-19-16,19 16,-18 0,18-16,0 16,0-16,0 16,0-16,0-1,0 17,0-16,0 0,0 0,0 0,0 16,0-16,0 16,0-16,18 16,-18-16,0 16,19 0,-1 0,-18 0,19 0,-19 0,19 0,-1 0,-18 0,19 0,-19 0,18 0,1 0,-1 0,-18 0,19 0,-1 0,-18 0,0 0,19 0,-19 0,18 16,-18 0,19-16,-1 16,-18-16,0 16,19-16,-19 16,0-16,0 16,0-16,0 16,0-16,0 17,0-1,0-16,0 0,0 0,0 16,-19-16,19 0,0 16,-18-16,18 16,0-16,-19 0,19 0,0 0,0 16,-18-16,18 0,-19 0,1 0,18 0,-19 0,19 0,-18 0,-1 0,19 0,-18 0,18 0,0 0,0 0,-19 0,19-16,0 16,0-16</inkml:trace>
  <inkml:trace contextRef="#ctx0" brushRef="#br0" timeOffset="14">21651 6808,'0'0,"0"0,-19 0,19 16,0-16,-18 0,18 0,0 0,-19 0,19 0,0 0,0 0,0 0,0 0,0 0,19-16</inkml:trace>
  <inkml:trace contextRef="#ctx0" brushRef="#br0" timeOffset="15">21261 8109,'0'0,"0"0,0 0,-37 0,19 0,-38 0,0 0,1 0,-1 0,19 0,-18 0,55-16,-19 16,19 0,-19 0,19 0,0-16,0 16,-18 0,18-16,0 16,-19-32,19 16,-18-16,18 32,-19-17,19 1,0 0,0 16,0 0,0-16,0 16,-18 0,18-16,0 16,0-16,0 0,-19 16,19-16,0 16,0-16,0 0,0 0,0 16,0-16,0 0,0 0,0 16,0-17,0 17,0 0,19 0,-1 0,1 0,-19 17,0-17,0 0,18 0,-18 0,0 16,19-16,-19 0,18 0,-18 16,19-16,-19 0,19 0,-19 0,18 0,1 0,-19 0,18 0,-18 0,0 0,37 0,-37 0,19-16,-19 16,18 0,-18 0,0 0,19-16,-1 16,-18 0,19 0,-1-17,1 17,-19 0,0-16,19 16,-19 0,0 0,37 0,-37-16,18 16,19 0,-18-32,18 16,0 0,-18 0,-1 16,-18 0,0 0,19-16,-1 16,-18 0,19 0,18-16,0 0,-19 0,1 16,-1 0,1 0,-19-16,19 16,-1 0,-18 0,19 0,-19 0,18 0,-18 0,19 0,-1 0,1 0,-19 0,37 0,0 16,-19 0,20 0,-20-16,1 16,-19-16,18 0,-18 0,0 16,19 0,-19-16,18 16,-18 0,0 0,0 0,19-16,-19 16,0 0,0-16,0 17,0-17,0 16,0 0,0 0,0 32,0-32,0 0,0 0,0-16,0 16,0 0,0-16,0 0,0 16,0-16,0 0,0 0,-37 16,18 1,1-17,-1 0,-18 16,0 0,0 0,18-16,-18 16,19-16,-1 0,-18 0,-19 0,19 0,0 0,0 0,0 0,-18 0,36 0,0 0,1 0,-1 0,1 0,18 0,-19 0,19 0,-37 0,37 16,-18-16,18 0,-19 0,19 0,-18 0,18 0,18 0,-18 0,0 16,19-16,-19 0,0 0,0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6-02-05T07:10:03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20725 7552,'0'0,"0"0,-10 0,-12 0,0 0,-10 0,-1 0,1 0,-12 0,1 0,-1 0,-20 0,9 0,12-9,-12 0,12-8,-11 8,22-8,-23-1,22 9,-20-8,31-1,-11 1,12-1,9 18,2-17,10 17,-11 0,11-9,0 9,0-9,-11 0,0-17,1 17,-1-8,11-1,-11 1,0-1,0 0,11 1,0 8,0 0,0 9,0-8,0 8,0-9,11 0,11-17,-11 8,21-7,-11-1,2 8,-13 1,1 17,0 0,-11-9,0 9,0 0,11-18,32 1,-11-10,12 10,10-9,-32 17,-11 0,-1 9,34-9,-12-8,23-1,10 1,11 8,0 0,-22 0,11 9,-22 0,-10 0,-1 0,12 9,-23 0,1 0,0 0,0-1,-1-8,-10 0,11 9,-11 0,-1-9,23 0,-11 9,-1-1,1 1,0-9,-1 9,1 8,-11-8,11 0,-1 0,-10 9,11-18,-22 17,11-17,0 17,-1-17,-10 18,11-9,0-1,0 19,0-10,21 9,-21 0,11-9,-12 10,12-10,-11 0,0 1,-11-9,11 9,0-10,-11 1,0-9,0 9,0 0,0-9,-11 17,0 9,-21 10,10-19,-11 1,33-10,-10-8,10 0,-11 0,0 0,0 0,-11 0,-10 9,-1 0,12 0,10-9,-1 8,12-8,-10 0,-1 0,-21 18,-23 0,23-10,10 1,0 0,12 0,-1-9,11 0,0 0,-11 0,0 0,0 8,11-8,-11 9,1 0,10-9,-11 0,11 0,-11 0,11 0,-11 0,11 0,-22 0,11 0,-21 0,21 0,0 0,0 0,11 0,-10 0,-1 0,11 0,0 9</inkml:trace>
  <inkml:trace contextRef="#ctx0" brushRef="#br0" timeOffset="1">19945 7175,'0'0,"-11"0,0 0,11 0,-22 9,22-9,-10 0,-1 0,-1 0,-9 0,-1 8,12-8,-1 0,-11 0,22 0,-11 0,11 0,-11 0,0 0,11 0,-10 0,-12 9,22 0,-11-9,0 0,11 0,-11 0,11 8,0-8,-10 0,-1 0,11 0,-11 9,11 0,-22-9,22 0,0 9,-11-9,11 0,0 0,-11 0,11 0</inkml:trace>
  <inkml:trace contextRef="#ctx0" brushRef="#br0" timeOffset="2">19956 7332,'-22'0,"0"0,-10 9,10-9,-11 9,12 9,-1-18,22 9,-11-9,11 8,-11-8,11 0,0 9,-11-9,1 9,-1 0,11-9,-11 8,11-8,0 9,-11-9</inkml:trace>
  <inkml:trace contextRef="#ctx0" brushRef="#br0" timeOffset="3">20259 7455,'-11'0,"11"0,-10 9,-2-9,12 0,-10 0,-12 0,1 9,10-9,-22 0,-11 8,1 2,10 7,1-17,11 0,21 9,-22-9,22 0,0 9,-11-9,11 0,-11 0,0 0,11 8,-21 1,9 0,12-9,-21 9,21-1,0-8,-11 9,0-9,11 0</inkml:trace>
  <inkml:trace contextRef="#ctx0" brushRef="#br0" timeOffset="4">21170 7192,'0'0,"11"-8,43-1,-10 0,9 9,-20-9,0 1,-1 8,-10 0,11 0,-23 0,12 0,-11 0,0 0,-1 0,-10 0,12 0,-2 0,1 0,11 0,-1 0,-10 8,11-8,-11 9,0-9,-11 0,0 0,10 0</inkml:trace>
  <inkml:trace contextRef="#ctx0" brushRef="#br0" timeOffset="5">21181 7350,'0'0,"0"0,0-9,0 9,0 0,11 0,0 0,-1 0,34 0,-22 0,10 0,-11 0,1 0,0 0,-22 0,11 0,-11 0,11 0,-1 0,2 0,-2 0,1 9,11-9,-12 9,2-9,-2 0,1 9,-11-9,11 9,-11-9,11 0,-11 8</inkml:trace>
  <inkml:trace contextRef="#ctx0" brushRef="#br0" timeOffset="6">20986 7420,'0'0,"0"9,11-9,-11 0,10 0,1 9,11-9,0 9,21 17,22-8,0 8,0 0,-11 0,-21-17,-12 0,-9-1,-2-8,-10 0,0 0,0 0</inkml:trace>
  <inkml:trace contextRef="#ctx0" brushRef="#br0" timeOffset="7">20085 7001,'0'0,"-10"0,10 0,-11 0,11 0,0 0,-11 0,11 0,-21 0,21-9,-11 9,-1 0,2 0,-1-9,11 9,-11-8,0 8,11 0,0 0,0-10,-10 10,10 0,0 0,-11-8,11 8,-22 0,11-9,0 9,11 0,-10 0,10-9,-11 9,-1 0,12 0,0-9,0 9,0 0,12 0,-12-8,0 8,11 0,-11 0,0-9,10 9,-10 0,0-9,0 9,0 0,0-9,11 1,-11-1,11-9,-11 1,0-10,0 27,0-8,0-1,0 9,0-9,0 9,0-9,0 9,-11 0,0-8,1 8,-1-18,-1 9,2 9,-1-8,0 8,0-9,1 0,-12 0,-11 0,22 1,-10 8,-1-9,11 0,0 0,1 9,-1 0,11 0,0 0,0 9,0-9,0 9,0-9,0 0,0 9,0-9,0 8,11-8,-11 0,0 0,0 9,10-9,-10 0,0 9,0-9,0 9,11-9,-11 9,0-9,0 8,0-8,0 9,0 0,0-9,0 0,0 9,0-9,0 8,0-8,0 9,0 0,0-9,0 9,0-9,0 0,0 0,0 0,-11 8,11-8,-10 0,-1 0,11 0,-11 0,0 9,-11-9,1 9,-1 0,11-9,0 9,11-9,-11 0,11 8,-10-8,10 0,-11 0,11 0,0-8,0 8,0 0,-11-9,11 9,0-9,0 9,0-9,0 0,-11 9,11-8,0 8,0 0,0 0,0 0,0 8,0 1,0-9,0 9,0-9,0 0,11 0,-11 9,0-9,0 0,11 9,-11-1,0 1,0-9,11 9,-11 0,0-9,10 0,-10 0,11 8,-11-8,11 9,0 0,-11 8,11-8,0 0,-11-9,10 9,-10-9,11 0,0 0,-11 0,11 0,-11 0,11 0,-11 0,11 0,0 0,-11 0,10 0,-10 0,11 0,0 0,0 0,-11 0,11 0,0 0,-11 0,10 0,-10 0,11 0,-11 0,22 0,-22 8,22-8,-11 0,-11 0,10 0,1 10,-11-10,11 0,-11 0,11 0,-11 0,0 0,10 0,-10-10,12 10,-12 0,0 0,0-8,0 8,0-9,0 9,0-9,0 0,0 9</inkml:trace>
  <inkml:trace contextRef="#ctx0" brushRef="#br0" timeOffset="8">20942 6957,'0'0,"11"-9,-11 9,0 0,0-9,11 9,-11-9,0 9,0 0,11 0,0-8,-11 8,11-9,10 9,-10-9,11 0,-11 1,-1 8,1 0,0 0,-11-9,0 9,11 0,-11 0,10-9,2 9,-12-9,0 9,11 0,-1-8,1 8,0 0,-11-9,0 9,11-9,0 9,-11-9,0 9,0-9,0 9,0-8,0 8,0-9,0 9,0 0,-11 0,11-9,0 0,0 1,-11 8,11-9,0 9,0-9,0 9,-11 0,11-9,-11 9,11-8,0 8,0-9,0 0,0 0,0 9,0-9,0 9,0-8,0-1,11 9,-11 0,11 0,-11-9,11 9,0-9,-11 9,11-8,-11 8,0-9,10 9,-10 0,11 0,-11 0,11 0,0 0,-11-9,22 9,-22 0,11 0,-11-9,10 9,1 0,-11 0,11 0,-11 0,11 0,-1 0,-10 0,12 0,-12 0,10 0,-10 0,11 0,0 0,-11 0,11 0,-11 0,11 0,-1 0,-10 0,12 0,-12 0,0 0,0 9,0-9,0 9,0 0,0-9,0 0,0 8,0-8,0 0,0 9,0-9,-12 9,12 0,-10-9,10 8,0-8,0 9,0-9,10 9,-10-9,12 9,-2-9,1 0,-11 9,0-9,11 0,-11 8,0-8,0 9,11-9,-11 0,10 0,2 0,-12 9,0-9,0 0,0 0,0 9,0-9,0 8,-12-8,12 0,-10 0,10 0,-11 0,11 9,-11-9,0 9,1 0,10-9,0 0,-12 8,2-8,10 0,0 0,-11 0,11 0,-11 0,0 9,11-9,-11 0,11 9,-10-9,10 0,-12 9,2-9,10 0,-11 0,-11 0,22 0,-21 9,21-9,-11 0,11 8,-11-8,0 0,11 0,-11 0,0 0,1 0,10 0,-11 0,11 0,-11 0,0 0,11 0,-11 0,11 0,0-8</inkml:trace>
  <inkml:trace contextRef="#ctx0" brushRef="#br0" timeOffset="9">20357 6922,'0'0,"0"0,0-9,0 9,0-9,0 9,0-17,0 8,0 0,0-8,0 8,-11 0,11 0,-11 9,11-9,0 9,-11 0,11-8,0 8,0-9,-10 9,10 0,0-9,-12 9,1-9,11 1,0 8,-10-9,10 9,0-9,0 9,-11-9</inkml:trace>
  <inkml:trace contextRef="#ctx0" brushRef="#br0" timeOffset="10">20270 6746,'0'0,"-11"0,11 0,-11 0,11 0,-10 0,10 0,-12 0,2 0,10 0,-11 0,11-8,0 8,0-9,0 9,0-18,0 18,0-9,0 9,0-8,0-1,0 9,0-9,0 9,0-9,0 9,0-8,0-1,0 9,0-9,0 9,0-9,0 1,11 8,-1 0,-10 0,12 0,-12 0,10 0,1 0,11-9,-1 9,-21 0,12 0,-12 0,10 0,1 0,-11 0,11 0,-11 0,0 0,11 0,-11 0,0 0,0 9,10-9,-10 8,12 1,-12-9,0 9,0-9,10 9,-10-1,0-8,0 9,0-9,0 9,0-9,0 9,0-1,0-8,0 9,0-9,0 9,0 0,0-9,0 9,0-9,0 17,0-17,0 9,-10-9,10 9,-12-9,12 0,0 0,-10 0,10 0,-11 0,11 0,-11 0,0 0,11 0,-10 0,10 0,0 0,0 0,-12 0,1 0,11 0,0-9,0 9</inkml:trace>
  <inkml:trace contextRef="#ctx0" brushRef="#br0" timeOffset="11">20291 6711</inkml:trace>
  <inkml:trace contextRef="#ctx0" brushRef="#br0" timeOffset="12">20324 6711,'0'0,"0"0,-10 0,10 0,-12 0,12 0,-11 0,11-9,0 9,0-8,0-1,0 9,0 0,0-9,0 9,11 0,-11 0,0 0,12 9,-12 0,0-9,0 8,10-8,-10 0</inkml:trace>
  <inkml:trace contextRef="#ctx0" brushRef="#br0" timeOffset="13">20736 6913,'0'0,"0"0,0-9,0 0,0 9,0-8,0 8,0-9,0 0,0 9,0-9,0 1,0-1,-11-9,11 18,0-9,-10 1,10-1,0 9,0-9,0 9,0-9,0 1,0 8,0-9,0 9,0-9,0 9,-11 0,11 0,-11 0,0 0,11 0,-11-9,11 9,-11 0,11-8,0 8,0-9,0 9,0-9,0 0,0 9,0-9,0 1,0-1,0 0,0 9,0-9,0 9,0-8,11 8,-11-9,0 9,11 0,0 0,-11 0,11 0,-11 0,11 0,-1 0,-10 0,11 0,-11 0,11 0,0 0,0 0,-11 0,11 0,-1 0,-10 0,0 0,11 0,-11 0,11 9,-11-1,11-8,0 9,-11-9,0 9,11-9,-11 9,0-9,0 8,0-8,0 9,0-9,0 9,0 0,0-9,0 0,0 0,0 9,-11-9,11 0,0 8,-11-8,11 9,0-9,-11 0,11 0,0 0,0 9,-11-9,11 0,-11 0,1 0,10 0,-11 0,11 0,-11 0,0 0,11 0,-11 0,11 0,0 0,0 0,-11 0,11-9,0 9,0-9</inkml:trace>
  <inkml:trace contextRef="#ctx0" brushRef="#br0" timeOffset="14">20758 6720,'0'0,"0"0,-11 0,11 9,0-9,-11 0,11 0,0 0,-11 0,11 0,0 0,0 0,0 0,0 0,0 0,11-9</inkml:trace>
  <inkml:trace contextRef="#ctx0" brushRef="#br0" timeOffset="15">20530 7429,'0'0,"0"0,0 0,-22 0,12 0,-23 0,0 0,1 0,-1 0,12 0,-11 0,32-9,-12 9,12 0,-11 0,11 0,0-8,0 8,-10 0,10-9,0 9,-11-18,11 10,-11-10,11 18,-11-9,11 0,0 0,0 9,0 0,0-8,0 8,-10 0,10-9,0 9,0-9,0 1,-12 8,12-9,0 9,0-9,0 0,0 1,0 8,0-9,0 0,0 0,0 9,0-9,0 9,0 0,12 0,-2 0,1 0,-11 9,0-9,0 0,11 0,-11 0,0 9,11-9,-11 0,10 0,-10 9,11-9,-11 0,12 0,-12 0,10 0,1 0,-11 0,11 0,-11 0,0 0,21 0,-21 0,12-9,-12 9,10 0,-10 0,0 0,11-9,0 9,-11 0,11 0,-1-9,1 9,-11 0,0-9,12 9,-12 0,0 0,21 0,-21-8,11 8,10 0,-10-18,11 10,0-1,-11 0,-1 9,-10 0,0 0,12-9,-2 9,-10 0,11 0,11-8,-1-1,-10 0,0 9,0 0,0 0,-11-9,11 9,-1 0,-10 0,11 0,-11 0,11 0,-11 0,11 0,0 0,0 0,-11 0,21 0,1 9,-11 0,11 0,-12-9,1 8,-11-8,11 0,-11 0,0 9,11 0,-11-9,11 9,-11-1,0 1,0 0,11-9,-11 8,0 1,0-9,0 9,0-9,0 9,0 0,0 0,0 17,0-17,0-1,0 1,0-9,0 9,0-1,0-8,0 0,0 9,0-9,0 0,0 0,-22 9,11 0,0-9,0 0,-10 9,-1 0,0-1,11-8,-10 9,10-9,0 0,-11 0,-10 0,10 0,0 0,1 0,-1 0,-10 0,21 0,0 0,0 0,0 0,0 0,11 0,-11 0,11 0,-21 0,21 9,-11-9,11 0,-11 0,11 0,-10 0,10 0,10 0,-10 0,0 9,11-9,-11 0,0 0,0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6-02-08T11:52:20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20513 7390,'0'0,"0"0,-9 0,-9 0,0 0,-9 0,0 0,1 0,-11 0,2 0,-2 0,-15 0,6 0,11-8,-11 1,11-7,-10 6,18-6,-18-1,18 8,-17-7,26-1,-10 1,11-1,7 15,2-14,8 14,-9 0,9-7,0 7,0-8,-9 1,0-15,0 15,0-7,9-1,-9 1,0-1,0 0,9 1,0 7,0-1,0 8,0-6,0 6,0-8,9 1,9-15,-9 8,18-8,-10 1,2 6,-11 1,2 14,-1 0,-9-8,0 8,0 0,9-15,26 1,-8-8,9 8,9-7,-27 13,-9 1,-1 7,29-8,-11-6,20-1,7 1,10 7,0-1,-18 1,8 7,-17 0,-9 0,0 0,9 7,-19 1,1-1,1 1,-1-2,-1-6,-8 0,9 8,-8-1,-2-7,19 0,-9 8,0-2,0 2,0-8,-1 7,2 7,-10-6,9-1,-1 0,-8 8,9-15,-18 14,10-14,-1 14,-1-14,-8 15,9-7,0-2,0 17,0-9,18 8,-18-1,9-7,-10 9,10-9,-8 0,-1 1,-9-8,9 8,0-8,-9 0,0-7,0 7,0 1,0-8,-9 14,0 7,-18 9,9-16,-9 1,27-8,-9-7,9 0,-9 0,0 0,0 0,-9 0,-8 7,-2 1,11-1,8-7,-1 7,10-7,-8 0,-1 0,-18 14,-18 1,18-8,9 0,0 1,10-1,-2-7,10 0,0 0,-9 0,0 0,0 7,9-7,-9 7,1 1,8-8,-9 0,9 0,-9 0,9 0,-9 0,9 0,-19 0,10 0,-17 0,17 0,0 0,0 0,9 0,-9 0,0 0,9 0,0 7</inkml:trace>
  <inkml:trace contextRef="#ctx0" brushRef="#br0" timeOffset="1">19868 7078,'0'0,"-9"0,0 0,9 0,-19 8,19-8,-8 0,-1 0,-1 0,-7 0,-1 6,9-6,0 0,-9 0,18 0,-9 0,9 0,-9 0,0 0,9 0,-8 0,-11 8,19-1,-9-7,0 0,9 0,-9 0,9 7,0-7,-8 0,-1 0,9 0,-9 7,9 1,-19-8,19 0,0 7,-9-7,9 0,0 0,-9 0,9 0</inkml:trace>
  <inkml:trace contextRef="#ctx0" brushRef="#br0" timeOffset="2">19877 7208,'-18'0,"0"0,-9 7,9-7,-9 8,9 7,0-15,18 7,-9-7,9 7,-9-7,9 0,0 7,-9-7,1 8,-2-1,10-7,-9 7,9-7,0 7,-9-7</inkml:trace>
  <inkml:trace contextRef="#ctx0" brushRef="#br0" timeOffset="3">20127 7310,'-9'0,"9"0,-8 7,-2-7,10 0,-8 0,-10 0,0 7,9-7,-18 0,-9 7,0 1,9 6,0-14,10 0,17 8,-18-8,18 0,0 7,-9-7,9 0,-9 0,-1 0,10 7,-17 0,7 1,10-8,-17 7,17 0,0-7,-9 7,0-7,9 0</inkml:trace>
  <inkml:trace contextRef="#ctx0" brushRef="#br0" timeOffset="4">20880 7092,'0'0,"9"-6,36-2,-9 1,8 7,-16-8,-1 2,-1 6,-8 0,10 0,-20 0,10 0,-9 0,0 0,0 0,-9 0,10 0,-2 0,1 0,9 0,-1 0,-7 6,8-6,-9 8,0-8,-9 0,0 0,8 0</inkml:trace>
  <inkml:trace contextRef="#ctx0" brushRef="#br0" timeOffset="5">20889 7223,'0'0,"0"0,0-8,0 8,0 0,10 0,-1 0,-1 0,28 0,-18 0,9 0,-10 0,1 0,1 0,-19 0,9 0,-9 0,9 0,-1 0,2 0,-2 0,1 8,10-8,-11 7,2-7,-2 0,1 8,-9-8,9 7,-9-7,9 0,-9 7</inkml:trace>
  <inkml:trace contextRef="#ctx0" brushRef="#br0" timeOffset="6">20728 7281,'0'0,"0"7,9-7,-9 0,9 0,0 8,9-8,0 7,18 14,17-6,1 7,0-1,-10 1,-16-15,-11 1,-7-2,-2-6,-8 0,0 0,0 0</inkml:trace>
  <inkml:trace contextRef="#ctx0" brushRef="#br0" timeOffset="7">19984 6934,'0'0,"-9"0,9 0,-9 0,9 0,0 0,-9 0,9 0,-17 0,17-8,-9 8,-1 0,1 0,0-7,9 7,-9-7,0 7,9 0,0 0,0-8,-8 8,8 0,0 0,-9-7,9 7,-18 0,9-7,-1 7,10 0,-8 0,8-7,-9 7,-1 0,10 0,0-8,0 8,0 0,10 0,-10-6,0 6,9 0,-9 0,0-8,8 8,-8 0,0-7,0 7,0 0,0-8,10 2,-10-2,9-7,-9 1,0-8,0 22,0-7,0 0,0 7,0-7,0 7,0-8,0 8,-9 0,-1-7,2 7,-1-14,-1 6,2 8,-1-6,0 6,0-8,0 1,-9-1,-9 1,18 0,-9 7,0-7,9-1,0 1,1 7,-1 0,9 0,0 0,0 7,0-7,0 8,0-8,0 0,0 7,0-7,0 7,9-7,-9 0,0 0,0 7,8-7,-8 0,0 8,0-8,0 7,9-7,-9 8,0-8,0 6,0-6,0 8,0-1,0-7,0 0,0 7,0-7,0 7,0-7,0 8,0-1,0-7,0 7,0-7,0 0,0 0,0 0,-9 7,9-7,-8 0,-1 0,9 0,-9 0,0 7,-10-7,2 8,-1-1,9-7,0 8,9-8,-9 0,9 6,-9-6,9 0,-9 0,9 0,0-6,0 6,0 0,-9-8,9 8,0-7,0 7,0-8,0 1,-9 7,9-7,0 7,0 0,0 0,0 0,0 7,0 0,0-7,0 8,0-8,0 0,9 0,-9 7,0-7,0 0,9 8,-9-2,0 2,0-8,9 7,-9 1,0-8,9 0,-9 0,9 6,-9-6,9 8,0-1,-9 7,9-6,0-1,-9-7,8 7,-8-7,9 0,0 0,-9 0,10 0,-10 0,9 0,-9 0,9 0,0 0,-9 0,8 0,-8 0,9 0,0 0,0 0,-9 0,9 0,1 0,-10 0,8 0,-8 0,9 0,-9 0,18 0,-18 7,18-7,-9 0,-9 0,9 0,0 8,-9-8,9 0,-9 0,9 0,-9 0,0 0,8 0,-8-8,10 8,-10 0,0 0,0-7,0 7,0-7,0 7,0-7,0-1,0 8</inkml:trace>
  <inkml:trace contextRef="#ctx0" brushRef="#br0" timeOffset="8">20692 6897,'0'0,"9"-7,-9 7,0 0,0-7,9 7,-9-8,0 8,0 0,9 0,0-6,-9 6,9-8,9 8,-9-7,9-1,-9 2,-1 6,1 0,1 0,-10-8,0 8,9 0,-9 0,8-7,2 7,-10-8,0 8,9 0,-1-6,1 6,0 0,-9-8,0 8,9-7,1 7,-10-8,0 8,0-7,0 7,0-7,0 7,0-7,0 7,0 0,-10 0,10-7,0-1,0 1,-9 7,9-7,0 7,0-7,0 7,-9 0,9-8,-9 8,9-6,0 6,0-8,0 1,0-1,0 8,0-7,0 7,0-7,0 0,9 7,-9 0,9 0,-9-8,9 8,1-7,-10 7,9-7,-9 7,0-7,8 7,-8 0,9 0,-9 0,9 0,0 0,-9-8,18 8,-18 0,9 0,-9-7,9 7,0 0,-9 0,9 0,-9 0,9 0,-1 0,-8 0,10 0,-10 0,8 0,-8 0,10 0,-1 0,-9 0,9 0,-9 0,9 0,-1 0,-8 0,10 0,-10 0,0 0,0 7,0-7,0 8,0-1,0-7,0 0,0 7,0-7,0 0,0 7,0-7,-10 8,10-1,-8-7,8 7,0-7,0 7,0-7,8 8,-8-8,10 7,-2-7,1 0,-9 8,0-8,9 0,-9 6,0-6,0 8,10-8,-10 0,8 0,2 0,-10 7,0-7,0 0,0 0,0 7,0-7,0 7,-10-7,10 0,-8 0,8 0,-10 0,10 8,-9-8,0 7,1 0,8-7,0 0,-10 7,2-7,8 0,0 0,-9 0,9 0,-9 0,0 7,9-7,-10 0,10 8,-8-8,8 0,-10 7,2-7,8 0,-9 0,-9 0,18 0,-18 8,18-8,-9 0,9 6,-9-6,0 0,9 0,-9 0,0 0,1 0,8 0,-9 0,9 0,-10 0,1 0,9 0,-9 0,9 0,0-6</inkml:trace>
  <inkml:trace contextRef="#ctx0" brushRef="#br0" timeOffset="9">20208 6869,'0'0,"0"0,0-8,0 8,0-7,0 7,0-14,0 6,0 1,0-7,0 6,-9 1,9-1,-9 8,9-7,0 7,-9 0,9-7,0 7,0-7,-8 7,8 0,0-7,-10 7,1-8,9 1,0 7,-8-7,8 7,0-7,0 7,-10-8</inkml:trace>
  <inkml:trace contextRef="#ctx0" brushRef="#br0" timeOffset="10">20136 6723,'0'0,"-9"0,9 0,-9 0,9 0,-8 0,8 0,-10 0,2 0,8 0,-9 0,9-6,0 6,0-8,0 8,0-15,0 15,0-7,0 7,0-7,0 0,0 7,0-8,0 8,0-7,0 7,0-7,0 0,0 7,0-8,0 8,0-7,0 0,9 7,-1 0,-8 0,10 0,-10 0,8 0,1 0,10-7,-2 7,-17 0,10 0,-10 0,8 0,1 0,-9 0,9 0,-9 0,0 0,9 0,-9 0,0 0,0 7,9-7,-9 7,10 0,-10-7,0 8,0-8,8 7,-8 0,0-7,0 7,0-7,0 8,0-8,0 7,0 0,0-7,0 7,0-7,0 8,0-1,0-7,0 8,0-8,0 14,0-14,0 7,-8-7,8 7,-10-7,10 0,0 0,-9 0,9 0,-9 0,9 0,-9 0,0 0,9 0,-8 0,8 0,0 0,0 0,-10 0,1 0,9 0,0-7,0 7</inkml:trace>
  <inkml:trace contextRef="#ctx0" brushRef="#br0" timeOffset="11">20154 6694</inkml:trace>
  <inkml:trace contextRef="#ctx0" brushRef="#br0" timeOffset="12">20181 6694,'0'0,"0"0,-8 0,8 0,-10 0,10 0,-9 0,9-7,0 7,0-7,0 0,0 7,0 0,0-8,0 8,9 0,-9 0,0 0,10 8,-10-1,0-7,0 7,8-7,-8 0</inkml:trace>
  <inkml:trace contextRef="#ctx0" brushRef="#br0" timeOffset="13">20522 6861,'0'0,"0"0,0-7,0-1,0 8,0-6,0 6,0-8,0 1,0 7,0-8,0 2,0-2,-9-7,9 15,0-7,-9 0,9 0,0 7,0-7,0 7,0-8,0 1,0 7,0-7,0 7,0-7,0 7,-9 0,9 0,-9 0,0 0,9 0,-9-8,9 8,-9 0,9-6,0 6,0-8,0 8,0-7,0-1,0 8,0-7,0 0,0 0,0-1,0 8,0-7,0 7,0-7,9 7,-9-7,0 7,9 0,0 0,-9 0,9 0,-9 0,9 0,0 0,-9 0,9 0,-9 0,9 0,0 0,0 0,-9 0,9 0,-1 0,-8 0,0 0,9 0,-9 0,9 7,-9 0,10-7,-1 7,-9-7,0 8,9-8,-9 7,0-7,0 7,0-7,0 7,0-7,0 8,0-1,0-7,0 0,0 0,0 8,-9-8,9 0,0 6,-9-6,9 8,0-8,-10 0,10 0,0 0,0 7,-9-7,9 0,-9 0,1 0,8 0,-9 0,9 0,-9 0,0 0,9 0,-9 0,9 0,0 0,0 0,-9 0,9-7,0 7,0-8</inkml:trace>
  <inkml:trace contextRef="#ctx0" brushRef="#br0" timeOffset="14">20540 6702,'0'0,"0"0,-9 0,9 7,0-7,-9 0,9 0,0 0,-9 0,9 0,0 0,0 0,0 0,0 0,0 0,9-7</inkml:trace>
  <inkml:trace contextRef="#ctx0" brushRef="#br0" timeOffset="15">20351 7288,'0'0,"0"0,0 0,-18 0,10 0,-19 0,-1 0,2 0,-1 0,9 0,-8 0,26-7,-10 7,10 0,-9 0,9 0,0-7,0 7,-8 0,8-7,0 7,-10-15,10 8,-9-8,9 15,-9-7,9-1,0 1,0 7,0 0,0-7,0 7,-8 0,8-7,0 7,0-8,0 2,-10 6,10-8,0 8,0-7,0 0,0 0,0 7,0-7,0-1,0 1,0 7,0-8,0 8,0 0,10 0,-2 0,1 0,-9 8,0-8,0 0,9 0,-9 0,0 7,10-7,-10 0,8 0,-8 8,9-8,-9 0,10 0,-10 0,8 0,1 0,-9 0,9 0,-9 0,0 0,18 0,-18 0,10-8,-10 8,8 0,-8 0,0 0,9-7,0 7,-9 0,9 0,-1-8,1 8,-9 0,0-7,10 7,-10 0,0 0,18 0,-18-7,9 7,8 0,-8-15,9 9,1-2,-10 1,-1 7,-8 0,0 0,10-8,-2 8,-8 0,9 0,9-6,0-2,-9 1,0 7,0 0,0 0,-9-7,9 7,0 0,-9 0,9 0,-9 0,9 0,-9 0,9 0,0 0,0 0,-9 0,17 0,2 7,-10 0,9 1,-10-8,1 6,-9-6,9 0,-9 0,0 8,9-1,-9-7,9 8,-9-2,0 2,0-1,10-7,-10 7,0 0,0-7,0 8,0-8,0 7,0 1,0-1,0 14,0-13,0-2,0 2,0-8,0 7,0 0,0-7,0 0,0 7,0-7,0 0,0 0,-19 8,10-1,0-7,0 0,-8 8,-1-1,-1 0,10-7,-8 7,8-7,0 0,-9 0,-9 0,9 0,0 0,0 0,0 0,-8 0,17 0,0 0,-1 0,1 0,0 0,9 0,-9 0,9 0,-17 0,17 8,-9-8,9 0,-9 0,9 0,-9 0,9 0,9 0,-9 0,0 7,9-7,-9 0,0 0,0 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6-02-08T11:56:16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20259 7144,'0'0,"0"0,-6 0,-8 0,1 0,-7 0,-1 0,3 0,-10 0,2 0,-2 0,-12 0,6 0,8-5,-9 0,9-5,-8 5,14-4,-14-1,14 5,-13-5,19 0,-6 0,6 0,7 10,1-10,6 10,-7 0,7-5,0 5,0-5,-7 0,0-9,1 8,-1-3,7-1,-7 0,1 0,-1 0,7 0,0 5,0 0,0 5,0-4,0 4,0-6,7 1,6-9,-6 4,13-5,-7 0,1 5,-7 1,-1 9,1 0,-7-6,0 6,0 0,7-10,20 1,-7-7,7 7,6-6,-19 10,-7 0,-1 5,22-5,-9-5,16 0,5 1,7 4,0-1,-13 1,5 5,-12 0,-7 0,0 0,8 5,-15 1,0-1,1 0,0-1,-1-4,-6 0,6 5,-6 0,-1-5,15 0,-8 5,1 0,-1 0,1-5,-1 5,1 5,-8-5,8 0,-1 0,-6 5,7-10,-14 10,6-10,1 9,-1-9,-6 10,7-4,0-2,0 11,0-5,13 5,-13 0,6-6,-7 7,8-7,-7 1,0 0,-7-5,7 5,-1-5,-6 0,0-5,0 5,0 0,0-5,-6 9,-1 6,-13 5,6-10,-6 0,20-5,-7-5,7 0,-6 0,-1 0,0 0,-7 0,-6 5,0 0,7 0,6-5,0 4,7-4,-7 0,1 0,-14 11,-14-1,14-6,6 1,0 0,8 1,-1-6,7 0,0 0,-7 0,1 0,-1 4,7-4,-7 5,1 0,6-5,-7 0,7 0,-7 0,7 0,-7 0,7 0,-13 0,6 0,-13 0,13 0,0 0,0 0,7 0,-6 0,-1 0,7 0,0 5</inkml:trace>
  <inkml:trace contextRef="#ctx0" brushRef="#br0" timeOffset="1">19776 6931,'0'0,"-7"0,0 0,7 0,-13 6,13-6,-7 0,0 0,0 0,-6 0,-1 4,8-4,-1 0,-6 0,13 0,-7 0,7 0,-7 0,0 0,7 0,-6 0,-8 5,14 0,-7-5,1 0,6 0,-7 0,7 5,0-5,-7 0,1 0,6 0,-7 5,7 0,-14-5,14 0,0 5,-7-5,7 0,0 0,-6 0,6 0</inkml:trace>
  <inkml:trace contextRef="#ctx0" brushRef="#br0" timeOffset="2">19783 7020,'-14'0,"0"0,-6 5,7-5,-8 5,8 5,0-10,13 5,-7-5,7 5,-7-5,7 0,0 5,-7-5,1 5,-1 0,7-5,-7 5,7-5,0 5,-7-5</inkml:trace>
  <inkml:trace contextRef="#ctx0" brushRef="#br0" timeOffset="3">19971 7089,'-7'0,"7"0,-6 6,-2-6,8 0,-6 0,-7 0,-1 5,8-5,-15 0,-6 4,0 2,7 3,0-9,7 0,13 5,-14-5,14 0,0 6,-7-6,7 0,-7 0,1 0,6 4,-14 1,7 0,7-5,-13 5,13 0,0-5,-7 5,0-5,7 0</inkml:trace>
  <inkml:trace contextRef="#ctx0" brushRef="#br0" timeOffset="4">20536 6941,'0'0,"7"-4,26-2,-6 1,6 5,-12-5,-1 1,0 4,-6 0,6 0,-13 0,6 0,-6 0,0 0,-1 0,-6 0,8 0,-2 0,1 0,6 0,0 0,-6 4,7-4,-7 5,0-5,-7 0,0 0,6 0</inkml:trace>
  <inkml:trace contextRef="#ctx0" brushRef="#br0" timeOffset="5">20543 7030,'0'0,"0"0,0-5,0 5,0 0,6 0,1 0,-1 0,22 0,-15 0,7 0,-7 0,1 0,0 0,-14 0,7 0,-7 0,6 0,1 0,0 0,-1 0,1 5,7-5,-8 5,1-5,0 0,-1 5,-6-5,7 5,-7-5,7 0,-7 5</inkml:trace>
  <inkml:trace contextRef="#ctx0" brushRef="#br0" timeOffset="6">20421 7070,'0'0,"0"5,7-5,-7 0,7 0,-1 5,8-5,0 5,12 10,15-5,-1 4,1 1,-8 0,-12-10,-8 0,-6-1,-1-4,-6 0,0 0,0 0</inkml:trace>
  <inkml:trace contextRef="#ctx0" brushRef="#br0" timeOffset="7">19863 6833,'0'0,"-6"0,6 0,-7 0,7 0,0 0,-7 0,7 0,-13 0,13-5,-7 5,0 0,0 0,1-5,6 5,-7-5,0 5,7 0,0 0,0-6,-6 6,6 0,0 0,-7-4,7 4,-14 0,7-5,1 5,6 0,-7 0,7-5,-7 5,0 0,7 0,0-5,0 5,0 0,7 0,-7-5,0 5,7 0,-7 0,0-5,7 5,-7 0,0-5,0 5,0 0,0-5,6 0,-6 0,7-5,-7 1,0-7,0 16,0-4,0-1,0 5,0-5,0 5,0-5,0 5,-7 0,1-5,-1 5,0-10,0 5,1 5,-1-5,0 5,0-5,1 0,-8 0,-6 0,13 1,-6 4,-1-6,8 1,-1 0,0 5,1 0,6 0,0 0,0 5,0-5,0 5,0-5,0 0,0 6,0-6,0 4,6-4,-6 0,0 0,0 5,7-5,-7 0,0 5,0-5,0 5,7-5,-7 5,0-5,0 5,0-5,0 5,0 0,0-5,0 0,0 5,0-5,0 5,0-5,0 5,0 0,0-5,0 5,0-5,0 0,0 0,0 0,-7 4,7-4,-7 0,1 0,6 0,-7 0,0 5,-7-5,1 6,0-1,6-5,0 5,7-5,-7 0,7 4,-6-4,6 0,-7 0,7 0,0-4,0 4,0 0,-7-5,7 5,0-5,0 5,0-6,0 1,-7 5,7-4,0 4,0 0,0 0,0 0,0 4,0 1,0-5,0 6,0-6,0 0,7 0,-7 5,0-5,0 0,7 5,-7-1,0 1,0-5,7 5,-7 0,0-5,6 0,-6 0,7 5,-7-5,7 5,0 0,-7 5,6-5,1 0,-7-5,7 5,-7-5,6 0,1 0,-7 0,7 0,-7 0,7 0,-7 0,7 0,-1 0,-6 0,7 0,-7 0,7 0,-1 0,1 0,-7 0,7 0,0 0,-7 0,6 0,-6 0,7 0,-7 0,14 0,-14 4,13-4,-6 0,-7 0,6 0,1 6,-7-6,7 0,-7 0,7 0,-7 0,0 0,6 0,-6-6,7 6,-7 0,0 0,0-4,0 4,0-5,0 5,0-5,0 0,0 5</inkml:trace>
  <inkml:trace contextRef="#ctx0" brushRef="#br0" timeOffset="8">20394 6808,'0'0,"7"-5,-7 5,0 0,0-5,7 5,-7-5,0 5,0 0,7 0,-1-5,-6 5,7-5,6 5,-6-5,7 0,-7 0,-1 5,1 0,0 0,-7-5,0 5,6 0,-6 0,7-5,0 5,-7-5,0 5,7 0,-1-4,1 4,0 0,-7-5,0 5,7-5,-1 5,-6-6,0 6,0-5,0 5,0-4,0 4,0-5,0 5,0 0,-6 0,6-5,0 0,0 0,-7 5,7-5,0 5,0-5,0 5,-7 0,7-5,-7 5,7-5,0 5,0-5,0 0,0 0,0 5,0-5,0 5,0-4,0-2,7 6,-7 0,7 0,-7-5,7 5,-1-5,-6 5,7-4,-7 4,0-5,6 5,-6 0,7 0,-7 0,7 0,0 0,-7-5,14 5,-14 0,6 0,-6-5,7 5,0 0,-7 0,6 0,-6 0,7 0,-1 0,-6 0,8 0,-8 0,6 0,-6 0,7 0,0 0,-7 0,7 0,-7 0,6 0,1 0,-7 0,7 0,-7 0,0 0,0 5,0-5,0 5,0 0,0-5,0 0,0 4,0-4,0 0,0 5,0-5,-7 5,7 1,-7-6,7 4,0-4,0 5,0-5,7 5,-7-5,7 5,-1-5,1 0,-7 5,0-5,7 0,-7 5,0-5,0 5,7-5,-7 0,6 0,1 0,-7 5,0-5,0 0,0 0,0 5,0-5,0 5,-7-5,7 0,-6 0,6 0,-7 0,7 5,-7-5,0 5,1 0,6-5,0 0,-7 4,0-4,7 0,0 0,-6 0,6 0,-7 0,0 5,7-5,-7 0,7 6,-6-6,6 0,-8 5,2-5,6 0,-7 0,-6 0,13 0,-13 5,13-5,-7 0,7 4,-7-4,0 0,7 0,-7 0,0 0,1 0,6 0,-7 0,7 0,-6 0,-1 0,7 0,-7 0,7 0,0-4</inkml:trace>
  <inkml:trace contextRef="#ctx0" brushRef="#br0" timeOffset="9">20032 6788,'0'0,"0"0,0-5,0 5,0-5,0 5,0-10,0 5,0 0,0-4,0 4,-7 0,7-1,-7 6,7-5,0 5,-7 0,7-4,0 4,0-5,-6 5,6 0,0-5,-7 5,0-5,7 0,0 5,-6-5,6 5,0-5,0 5,-7-5</inkml:trace>
  <inkml:trace contextRef="#ctx0" brushRef="#br0" timeOffset="10">19978 6689,'0'0,"-7"0,7 0,-7 0,7 0,-6 0,6 0,-8 0,2 0,6 0,-7 0,7-5,0 5,0-5,0 5,0-10,0 10,0-5,0 5,0-4,0-2,0 6,0-5,0 5,0-5,0 5,0-4,0-1,0 5,0-5,0 5,0-5,0 0,7 5,-1 0,-6 0,8 0,-8 0,6 0,1 0,7-5,-1 5,-13 0,7 0,-7 0,6 0,1 0,-7 0,7 0,-7 0,0 0,7 0,-7 0,0 0,0 5,6-5,-6 5,7 0,-7-5,0 5,0-5,7 5,-7-1,0-4,0 5,0-5,0 5,0-5,0 6,0-2,0-4,0 5,0-5,0 5,0 0,0-5,0 5,0-5,0 10,0-10,0 5,-7-5,7 5,-7-5,7 0,0 0,-6 0,6 0,-7 0,7 0,-7 0,0 0,7 0,-6 0,6 0,0 0,0 0,-7 0,0 0,7 0,0-5,0 5</inkml:trace>
  <inkml:trace contextRef="#ctx0" brushRef="#br0" timeOffset="11">19991 6669</inkml:trace>
  <inkml:trace contextRef="#ctx0" brushRef="#br0" timeOffset="12">20011 6669,'0'0,"0"0,-6 0,6 0,-7 0,7 0,-7 0,7-5,0 5,0-4,0-2,0 6,0 0,0-5,0 5,7 0,-7 0,0 0,7 5,-7 1,0-6,0 4,6-4,-6 0</inkml:trace>
  <inkml:trace contextRef="#ctx0" brushRef="#br0" timeOffset="13">20266 6783,'0'0,"0"0,0-5,0 0,0 5,0-5,0 5,0-5,0 0,0 5,0-5,0 1,0-1,-7-6,7 11,0-5,-6 1,6-1,0 5,0-5,0 5,0-5,0 0,0 5,0-5,0 5,0-5,0 5,-7 0,7 0,-7 0,1 0,6 0,-7-5,7 5,-7 0,7-5,0 5,0-5,0 5,0-5,0 0,0 5,0-5,0 1,0-2,0 1,0 5,0-5,0 5,0-4,7 4,-7-5,0 5,7 0,-1 0,-6 0,7 0,-7 0,7 0,-1 0,-6 0,7 0,-7 0,7 0,0 0,0 0,-7 0,7 0,-1 0,-6 0,0 0,7 0,-7 0,6 5,-6-1,7-4,0 5,-7-5,0 5,7-5,-7 6,0-6,0 4,0-4,0 5,0-5,0 5,0 0,0-5,0 0,0 0,0 5,-7-5,7 0,0 5,-7-5,7 5,0-5,-7 0,7 0,0 0,0 5,-6-5,6 0,-7 0,1 0,6 0,-7 0,7 0,-7 0,0 0,7 0,-7 0,7 0,0 0,0 0,-7 0,7-5,0 5,0-5</inkml:trace>
  <inkml:trace contextRef="#ctx0" brushRef="#br0" timeOffset="14">20280 6674,'0'0,"0"0,-7 0,7 5,0-5,-7 0,7 0,0 0,-7 0,7 0,0 0,0 0,0 0,0 0,0 0,7-5</inkml:trace>
  <inkml:trace contextRef="#ctx0" brushRef="#br0" timeOffset="15">20139 7075,'0'0,"0"0,0 0,-13 0,6 0,-13 0,-1 0,1 0,0 0,7 0,-7 0,20-5,-7 5,7 0,-7 0,7 0,0-5,0 5,-6 0,6-5,0 5,-7-10,7 5,-7-5,7 10,-7-5,7 0,0 0,0 5,0 0,0-4,0 4,-6 0,6-6,0 6,0-5,0 1,-8 4,8-5,0 5,0-5,0 0,0 0,0 5,0-5,0 0,0 0,0 5,0-5,0 5,0 0,8 0,-2 0,1 0,-7 5,0-5,0 0,7 0,-7 0,0 5,7-5,-7 0,6 0,-6 5,7-5,-7 0,7 0,-7 0,6 0,1 0,-7 0,7 0,-7 0,0 0,13 0,-13 0,7-5,-7 5,7 0,-7 0,0 0,6-5,1 5,-7 0,7 0,-1-5,1 5,-7 0,0-5,8 5,-8 0,0 0,13 0,-13-5,7 5,6 0,-7-10,8 6,0-2,-7 1,-1 5,-6 0,0 0,7-5,-2 5,-5 0,7 0,7-4,-1-1,-6 0,0 5,-1 0,1 0,-7-5,7 5,-1 0,-6 0,7 0,-7 0,7 0,-7 0,7 0,0 0,0 0,-7 0,13 0,0 5,-6 0,7 0,-8-5,1 4,-7-4,7 0,-7 0,0 5,6 0,-6-5,7 6,-7-2,0 1,0 0,7-5,-7 5,0 0,0-5,0 5,0-5,0 5,0 0,0 0,0 10,0-10,0-1,0 1,0-5,0 6,0-2,0-4,0 0,0 5,0-5,0 0,0 0,-14 5,8 0,-1-5,0 0,-6 5,-1 0,1 0,6-5,-6 5,6-5,0 0,-7 0,-6 0,7 0,-1 0,1 0,-1 0,-4 0,11 0,0 0,0 0,0 0,0 0,7 0,-6 0,6 0,-13 0,13 5,-7-5,7 0,-7 0,7 0,-6 0,6 0,6 0,-6 0,0 5,7-5,-7 0,0 0,0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6-02-08T12:10:26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20260 7144,'0'0,"0"0,-6 0,-8 0,0 0,-6 0,0 0,0 0,-7 0,0 0,0 0,-13 0,6 0,7-5,-7 0,7-5,-6 5,13-4,-14-1,13 5,-12-5,20 0,-8 0,8 0,6 10,1-10,6 10,-7 0,7-5,0 5,0-5,-7 0,0-9,1 8,-1-3,7-1,-7 0,0 0,1 0,6 0,0 5,0 0,0 5,0-4,0 4,0-6,6 1,8-9,-7 4,13-5,-7 0,1 5,-8 1,1 9,0 0,-7-6,0 6,0 0,7-10,19 1,-6-7,8 7,5-6,-19 10,-7 0,-1 5,21-5,-7-5,14 0,7 1,6 4,0-1,-14 1,8 5,-15 0,-5 0,-1 0,7 5,-14 1,1-1,-1 0,1-1,-1-4,-6 0,7 5,-8 0,1-5,13 0,-6 5,-1 0,0 0,1-5,-1 5,1 5,-7-5,6 0,0 0,-6 5,7-10,-14 10,7-10,-1 9,1-9,-7 10,7-4,-1-2,1 11,0-5,13 5,-13 0,6-6,-6 7,6-7,-6 1,0 0,-7-5,7 5,0-5,-7 0,0-5,0 5,0 0,0-5,-7 9,0 6,-13 5,6-10,-6 0,20-5,-6-5,6 0,-7 0,0 0,0 0,-6 0,-7 5,-1 0,8 0,6-5,0 4,7-4,-6 0,-1 0,-13 11,-14-1,14-6,6 1,1 0,6 1,1-6,6 0,0 0,-7 0,0 0,0 4,7-4,-7 5,1 0,6-5,-7 0,7 0,-7 0,7 0,-6 0,6 0,-14 0,7 0,-13 0,13 0,1 0,-1 0,7 0,-6 0,-1 0,7 0,0 5</inkml:trace>
  <inkml:trace contextRef="#ctx0" brushRef="#br0" timeOffset="1">19776 6931,'0'0,"-7"0,0 0,7 0,-14 6,14-6,-6 0,-1 0,0 0,-6 0,-1 4,8-4,-1 0,-7 0,14 0,-6 0,6 0,-7 0,0 0,7 0,-6 0,-8 5,14 0,-7-5,0 0,7 0,-6 0,6 5,0-5,-7 0,1 0,6 0,-7 5,7 0,-14-5,14 0,0 5,-7-5,7 0,0 0,-7 0,7 0</inkml:trace>
  <inkml:trace contextRef="#ctx0" brushRef="#br0" timeOffset="2">19782 7020,'-13'0,"-1"0,-6 5,7-5,-8 5,8 5,-1-10,14 5,-6-5,6 5,-7-5,7 0,0 5,-7-5,1 5,-1 0,7-5,-7 5,7-5,0 5,-7-5</inkml:trace>
  <inkml:trace contextRef="#ctx0" brushRef="#br0" timeOffset="3">19971 7089,'-7'0,"7"0,-6 6,-2-6,8 0,-6 0,-8 0,1 5,6-5,-13 0,-7 4,0 2,6 3,1-9,7 0,13 5,-13-5,13 0,0 6,-7-6,7 0,-7 0,0 0,7 4,-13 1,6 0,7-5,-13 5,13 0,0-5,-7 5,0-5,7 0</inkml:trace>
  <inkml:trace contextRef="#ctx0" brushRef="#br0" timeOffset="4">20536 6941,'0'0,"7"-4,26-2,-5 1,5 5,-13-5,1 1,-2 4,-5 0,7 0,-15 0,7 0,-6 0,0 0,-1 0,-6 0,8 0,-2 0,1 0,6 0,0 0,-6 4,7-4,-7 5,0-5,-7 0,0 0,6 0</inkml:trace>
  <inkml:trace contextRef="#ctx0" brushRef="#br0" timeOffset="5">20543 7030,'0'0,"0"0,0-5,0 5,0 0,7 0,-1 0,1 0,20 0,-13 0,6 0,-7 0,0 0,1 0,-14 0,7 0,-7 0,7 0,-1 0,1 0,-1 0,1 5,7-5,-8 5,2-5,-2 0,1 5,-7-5,6 5,-6-5,7 0,-7 5</inkml:trace>
  <inkml:trace contextRef="#ctx0" brushRef="#br0" timeOffset="6">20422 7070,'0'0,"0"5,7-5,-7 0,6 0,1 5,6-5,1 5,13 10,13-5,0 4,1 1,-8 0,-12-10,-8 0,-6-1,-1-4,-6 0,0 0,0 0</inkml:trace>
  <inkml:trace contextRef="#ctx0" brushRef="#br0" timeOffset="7">19863 6833,'0'0,"-7"0,7 0,-7 0,7 0,0 0,-6 0,6 0,-13 0,13-5,-7 5,-1 0,2 0,-1-5,7 5,-7-5,1 5,6 0,0 0,0-6,-7 6,7 0,0 0,-6-4,6 4,-14 0,7-5,0 5,7 0,-6 0,6-5,-7 5,0 0,7 0,0-5,0 5,0 0,7 0,-7-5,0 5,7 0,-7 0,0-5,6 5,-6 0,0-5,0 5,0 0,0-5,7 0,-7 0,7-5,-7 1,0-7,0 16,0-4,0-1,0 5,0-5,0 5,0-5,0 5,-7 0,0-5,1 5,-1-10,0 5,1 5,-1-5,0 5,0-5,1 0,-8 0,-6 0,13 1,-6 4,-1-6,7 1,1 0,-1 5,1 0,6 0,0 0,0 5,0-5,0 5,0-5,0 0,0 6,0-6,0 4,6-4,-6 0,0 0,0 5,7-5,-7 0,0 5,0-5,0 5,6-5,-6 5,0-5,0 5,0-5,0 5,0 0,0-5,0 0,0 5,0-5,0 5,0-5,0 5,0 0,0-5,0 5,0-5,0 0,0 0,0 0,-6 4,6-4,-7 0,1 0,6 0,-7 0,0 5,-7-5,1 6,0-1,6-5,0 5,7-5,-7 0,7 4,-6-4,6 0,-7 0,7 0,0-4,0 4,0 0,-7-5,7 5,0-5,0 5,0-6,0 1,-7 5,7-4,0 4,0 0,0 0,0 0,0 4,0 1,0-5,0 6,0-6,0 0,7 0,-7 5,0-5,0 0,7 5,-7-1,0 1,0-5,7 5,-7 0,0-5,6 0,-6 0,7 5,-7-5,7 5,0 0,-7 5,6-5,1 0,-7-5,6 5,-6-5,7 0,0 0,-7 0,7 0,-7 0,7 0,-7 0,7 0,-1 0,-6 0,7 0,-7 0,6 0,1 0,0 0,-7 0,7 0,0 0,-7 0,6 0,-6 0,7 0,-7 0,13 0,-13 4,14-4,-7 0,-7 0,6 0,1 6,-7-6,7 0,-7 0,7 0,-7 0,0 0,6 0,-6-6,7 6,-7 0,0 0,0-4,0 4,0-5,0 5,0-5,0 0,0 5</inkml:trace>
  <inkml:trace contextRef="#ctx0" brushRef="#br0" timeOffset="8">20394 6808,'0'0,"7"-5,-7 5,0 0,0-5,7 5,-7-5,0 5,0 0,7 0,0-5,-7 5,7-5,6 5,-7-5,8 0,-7 0,-1 5,1 0,0 0,-7-5,0 5,7 0,-7 0,6-5,1 5,-7-5,0 5,7 0,-1-4,1 4,0 0,-7-5,0 5,7-5,0 5,-7-6,0 6,0-5,0 5,0-4,0 4,0-5,0 5,0 0,-7 0,7-5,0 0,0 0,-7 5,7-5,0 5,0-5,0 5,-7 0,7-5,-7 5,7-5,0 5,0-5,0 0,0 0,0 5,0-5,0 5,0-4,0-2,7 6,-7 0,7 0,-7-5,7 5,0-5,-7 5,6-4,-6 4,0-5,7 5,-7 0,7 0,-7 0,6 0,1 0,-7-5,14 5,-14 0,7 0,-7-5,6 5,1 0,-7 0,7 0,-7 0,6 0,1 0,-7 0,7 0,-7 0,6 0,-6 0,7 0,0 0,-7 0,7 0,-7 0,7 0,-1 0,-6 0,7 0,-7 0,0 0,0 5,0-5,0 5,0 0,0-5,0 0,0 4,0-4,0 0,0 5,0-5,-7 5,7 1,-6-6,6 4,0-4,0 5,0-5,6 5,-6-5,7 5,-1-5,1 0,-7 5,0-5,7 0,-7 5,0-5,0 5,7-5,-7 0,6 0,2 0,-8 5,0-5,0 0,0 0,0 5,0-5,0 5,-8-5,8 0,-6 0,6 0,-7 0,7 5,-7-5,0 5,1 0,6-5,0 0,-7 4,1-4,6 0,0 0,-7 0,7 0,-7 0,0 5,7-5,-7 0,7 6,-6-6,6 0,-7 5,0-5,7 0,-6 0,-8 0,14 0,-13 5,13-5,-7 0,7 4,-7-4,0 0,7 0,-6 0,-1 0,0 0,7 0,-6 0,6 0,-7 0,0 0,7 0,-7 0,7 0,0-4</inkml:trace>
  <inkml:trace contextRef="#ctx0" brushRef="#br0" timeOffset="9">20031 6788,'0'0,"0"0,0-5,0 5,0-5,0 5,0-10,0 5,0 0,0-4,0 4,-6 0,6-1,-7 6,7-5,0 5,-7 0,7-4,0 4,0-5,-6 5,6 0,0-5,-8 5,1-5,7 0,0 5,-6-5,6 5,0-5,0 5,-7-5</inkml:trace>
  <inkml:trace contextRef="#ctx0" brushRef="#br0" timeOffset="10">19977 6689,'0'0,"-6"0,6 0,-7 0,7 0,-6 0,6 0,-8 0,2 0,6 0,-7 0,7-5,0 5,0-5,0 5,0-10,0 10,0-5,0 5,0-4,0-2,0 6,0-5,0 5,0-5,0 5,0-4,0-1,0 5,0-5,0 5,0-5,0 0,7 5,-1 0,-6 0,8 0,-8 0,6 0,1 0,6-5,0 5,-13 0,8 0,-8 0,6 0,1 0,-7 0,7 0,-7 0,0 0,6 0,-6 0,0 0,0 5,7-5,-7 5,7 0,-7-5,0 5,0-5,6 5,-6-1,0-4,0 5,0-5,0 5,0-5,0 6,0-2,0-4,0 5,0-5,0 5,0 0,0-5,0 5,0-5,0 10,0-10,0 5,-6-5,6 5,-7-5,7 0,0 0,-7 0,7 0,-6 0,6 0,-7 0,0 0,7 0,-6 0,6 0,0 0,0 0,-8 0,1 0,7 0,0-5,0 5</inkml:trace>
  <inkml:trace contextRef="#ctx0" brushRef="#br0" timeOffset="11">19990 6669</inkml:trace>
  <inkml:trace contextRef="#ctx0" brushRef="#br0" timeOffset="12">20011 6669,'0'0,"0"0,-6 0,6 0,-8 0,8 0,-7 0,7-5,0 5,0-4,0-2,0 6,0 0,0-5,0 5,7 0,-7 0,0 0,8 5,-8 1,0-6,0 4,6-4,-6 0</inkml:trace>
  <inkml:trace contextRef="#ctx0" brushRef="#br0" timeOffset="13">20267 6783,'0'0,"0"0,0-5,0 0,0 5,0-5,0 5,0-5,0 0,0 5,0-5,0 1,0-1,-7-6,7 11,0-5,-6 1,6-1,0 5,0-5,0 5,0-5,0 0,0 5,0-5,0 5,0-5,0 5,-7 0,7 0,-7 0,0 0,7 0,-7-5,7 5,-7 0,7-5,0 5,0-5,0 5,0-5,0 0,0 5,0-5,0 1,0-2,0 1,0 5,0-5,0 5,0-4,7 4,-7-5,0 5,7 0,0 0,-7 0,7 0,-7 0,7 0,-1 0,-6 0,7 0,-7 0,6 0,1 0,0 0,-7 0,7 0,-1 0,-6 0,0 0,7 0,-7 0,7 5,-7-1,7-4,-1 5,-6-5,0 5,7-5,-7 6,0-6,0 4,0-4,0 5,0-5,0 5,0 0,0-5,0 0,0 0,0 5,-7-5,7 0,0 5,-6-5,6 5,0-5,-7 0,7 0,0 0,0 5,-7-5,7 0,-7 0,1 0,6 0,-7 0,7 0,-7 0,0 0,7 0,-6 0,6 0,0 0,0 0,-7 0,7-5,0 5,0-5</inkml:trace>
  <inkml:trace contextRef="#ctx0" brushRef="#br0" timeOffset="14">20280 6674,'0'0,"0"0,-7 0,7 5,0-5,-6 0,6 0,0 0,-7 0,7 0,0 0,0 0,0 0,0 0,0 0,7-5</inkml:trace>
  <inkml:trace contextRef="#ctx0" brushRef="#br0" timeOffset="15">20139 7075,'0'0,"0"0,0 0,-14 0,8 0,-15 0,1 0,0 0,0 0,7 0,-7 0,20-5,-8 5,8 0,-7 0,7 0,0-5,0 5,-6 0,6-5,0 5,-7-10,7 5,-6-5,6 10,-7-5,7 0,0 0,0 5,0 0,0-4,0 4,-6 0,6-6,0 6,0-5,0 1,-8 4,8-5,0 5,0-5,0 0,0 0,0 5,0-5,0 0,0 0,0 5,0-5,0 5,0 0,8 0,-2 0,1 0,-7 5,0-5,0 0,6 0,-6 0,0 5,7-5,-7 0,6 0,-6 5,7-5,-7 0,8 0,-8 0,6 0,1 0,-7 0,7 0,-7 0,0 0,13 0,-13 0,7-5,-7 5,6 0,-6 0,0 0,7-5,0 5,-7 0,7 0,-1-5,1 5,-7 0,0-5,7 5,-7 0,0 0,13 0,-13-5,7 5,6 0,-6-10,7 6,-1-2,-6 1,-1 5,-6 0,0 0,8-5,-2 5,-6 0,7 0,6-4,0-1,-6 0,0 5,0 0,0 0,-7-5,7 5,-1 0,-6 0,7 0,-7 0,6 0,-6 0,7 0,0 0,0 0,-7 0,13 0,1 5,-8 0,8 0,-8-5,1 4,-7-4,7 0,-7 0,0 5,7 0,-7-5,7 6,-7-2,0 1,0 0,6-5,-6 5,0 0,0-5,0 5,0-5,0 5,0 0,0 0,0 10,0-10,0-1,0 1,0-5,0 6,0-2,0-4,0 0,0 5,0-5,0 0,0 0,-13 5,6 0,0-5,0 0,-6 5,0 0,-1 0,7-5,-6 5,6-5,0 0,-6 0,-7 0,6 0,1 0,0 0,-1 0,-6 0,13 0,0 0,1 0,-1 0,0 0,7 0,-7 0,7 0,-13 0,13 5,-7-5,7 0,-7 0,7 0,-6 0,6 0,6 0,-6 0,0 5,7-5,-7 0,0 0,0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83FE9-801D-FA4C-916C-BE9C55E48ED3}" type="datetimeFigureOut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29608-4E7C-6F40-9243-89905DF73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04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9608-4E7C-6F40-9243-89905DF735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0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中性子星は恒星の終焉に生まれるコンパクトな星で、</a:t>
            </a:r>
            <a:r>
              <a:rPr kumimoji="1" lang="en-US" altLang="ja-JP" dirty="0"/>
              <a:t>X</a:t>
            </a:r>
            <a:r>
              <a:rPr kumimoji="1" lang="ja-JP" altLang="en-US" dirty="0"/>
              <a:t>線で光ることが期待されていた。</a:t>
            </a:r>
            <a:endParaRPr kumimoji="1" lang="en-US" altLang="ja-JP" dirty="0"/>
          </a:p>
          <a:p>
            <a:r>
              <a:rPr kumimoji="1" lang="ja-JP" altLang="en-US" dirty="0"/>
              <a:t>相対論的温度のプラズマは重力では</a:t>
            </a:r>
            <a:r>
              <a:rPr kumimoji="1" lang="en-US" altLang="ja-JP" dirty="0"/>
              <a:t>confine</a:t>
            </a:r>
            <a:r>
              <a:rPr kumimoji="1" lang="ja-JP" altLang="en-US" dirty="0"/>
              <a:t>できない</a:t>
            </a:r>
            <a:r>
              <a:rPr kumimoji="1" lang="en-US" altLang="ja-JP" dirty="0"/>
              <a:t>(ISCO</a:t>
            </a:r>
            <a:r>
              <a:rPr kumimoji="1" lang="ja-JP" altLang="en-US" dirty="0"/>
              <a:t>でも重力エネルギーは静止質量の数分の一</a:t>
            </a:r>
            <a:r>
              <a:rPr kumimoji="1" lang="en-US" altLang="ja-JP" dirty="0"/>
              <a:t>) =&gt; </a:t>
            </a:r>
            <a:r>
              <a:rPr kumimoji="1" lang="ja-JP" altLang="en-US" dirty="0"/>
              <a:t>黒体輻射ではない。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電波帯域で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9608-4E7C-6F40-9243-89905DF7355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71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/>
              <a:t>理論研究と並行して、レーザー実験を進めている</a:t>
            </a:r>
            <a:r>
              <a:rPr lang="en-US" altLang="ja-JP" sz="2000" dirty="0"/>
              <a:t> (</a:t>
            </a:r>
            <a:r>
              <a:rPr lang="ja-JP" altLang="en-US" sz="2000" dirty="0"/>
              <a:t>大阪大学で外部資金獲得</a:t>
            </a:r>
            <a:r>
              <a:rPr lang="en-US" altLang="ja-JP" sz="2000" dirty="0"/>
              <a:t>)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/>
              <a:t>70</a:t>
            </a:r>
            <a:r>
              <a:rPr lang="ja-JP" altLang="en-US" sz="2000" dirty="0"/>
              <a:t>年代以降ほとんど研究は進んでいないが今が好機、独壇場。</a:t>
            </a:r>
            <a:endParaRPr lang="en-US" altLang="ja-JP" sz="200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/>
              <a:t>生来争い事が嫌いなので、競争相手がいない新しいことが見つかったのが良い。</a:t>
            </a:r>
            <a:endParaRPr lang="en-US" altLang="ja-JP" sz="200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/>
              <a:t>基礎物理的側面</a:t>
            </a:r>
            <a:r>
              <a:rPr lang="en-US" altLang="ja-JP" sz="2000" dirty="0"/>
              <a:t>(</a:t>
            </a:r>
            <a:r>
              <a:rPr lang="ja-JP" altLang="en-US" sz="2000" dirty="0"/>
              <a:t>プラズマ</a:t>
            </a:r>
            <a:r>
              <a:rPr lang="en-US" altLang="ja-JP" sz="2000" dirty="0"/>
              <a:t>+</a:t>
            </a:r>
            <a:r>
              <a:rPr lang="ja-JP" altLang="en-US" sz="2000" dirty="0"/>
              <a:t>量子電磁気学</a:t>
            </a:r>
            <a:r>
              <a:rPr lang="en-US" altLang="ja-JP" sz="2000" dirty="0"/>
              <a:t>)</a:t>
            </a:r>
            <a:r>
              <a:rPr lang="ja-JP" altLang="en-US" sz="2000" dirty="0"/>
              <a:t>が強い、宇宙への応用も可。</a:t>
            </a:r>
            <a:endParaRPr lang="en-US" altLang="ja-JP" sz="20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9608-4E7C-6F40-9243-89905DF7355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38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75B9-E084-8442-8C31-E543B937D463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30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E74E-DA83-244F-927D-D509D47B6C68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64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FE96-FBC9-2643-82B5-EB1FBF459A29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20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EDCA-78FC-7B4D-A40B-E7DCEE030C87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77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2A61-FCFE-8D46-A97E-EBBCA594040D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56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5058-06C7-D442-B699-7073C50044A5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3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6D7B-7604-204C-B010-18DFA6C04B04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95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E28A-790B-E848-83BA-D940865F2084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6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776A-46F7-004E-ABCD-00FBE4ABA8A7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09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8464-B55E-D346-9533-C06AF0B49829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68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589-A271-5945-B7CF-D6DC3C81E9D7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78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50000"/>
              </a:srgbClr>
            </a:gs>
            <a:gs pos="100000">
              <a:srgbClr val="FFFFFF">
                <a:alpha val="50000"/>
              </a:srgbClr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A9700-6E07-DD45-9665-7EE9E0D5E5D7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29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customXml" Target="../ink/ink3.xml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多波長観測とレーザー実験で探る</a:t>
            </a:r>
            <a:br>
              <a:rPr kumimoji="1" lang="en-US" altLang="ja-JP" sz="4800" dirty="0"/>
            </a:br>
            <a:r>
              <a:rPr kumimoji="1" lang="ja-JP" altLang="en-US" sz="4800" dirty="0"/>
              <a:t>パルサー星雲プラズマの性質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2910" y="4240910"/>
            <a:ext cx="8298180" cy="1655762"/>
          </a:xfrm>
        </p:spPr>
        <p:txBody>
          <a:bodyPr>
            <a:normAutofit/>
          </a:bodyPr>
          <a:lstStyle/>
          <a:p>
            <a:r>
              <a:rPr lang="ja-JP" altLang="en-US" dirty="0">
                <a:ea typeface="Gill Sans Ultra Bold" charset="0"/>
                <a:cs typeface="Gill Sans Ultra Bold" charset="0"/>
              </a:rPr>
              <a:t>田中　周太</a:t>
            </a:r>
            <a:endParaRPr lang="en-US" altLang="ja-JP" dirty="0">
              <a:ea typeface="Gill Sans Ultra Bold" charset="0"/>
              <a:cs typeface="Gill Sans Ultra Bold" charset="0"/>
            </a:endParaRPr>
          </a:p>
          <a:p>
            <a:r>
              <a:rPr lang="en-US" altLang="ja-JP" dirty="0">
                <a:ea typeface="Gill Sans Ultra Bold" charset="0"/>
                <a:cs typeface="Gill Sans Ultra Bold" charset="0"/>
              </a:rPr>
              <a:t>Shuta J. Tanaka</a:t>
            </a:r>
          </a:p>
          <a:p>
            <a:r>
              <a:rPr lang="ja-JP" altLang="en-US" dirty="0">
                <a:ea typeface="Gill Sans Ultra Bold" charset="0"/>
                <a:cs typeface="Gill Sans Ultra Bold" charset="0"/>
              </a:rPr>
              <a:t>甲南大学</a:t>
            </a:r>
            <a:r>
              <a:rPr lang="en-US" altLang="ja-JP" dirty="0">
                <a:ea typeface="Gill Sans Ultra Bold" charset="0"/>
                <a:cs typeface="Gill Sans Ultra Bold" charset="0"/>
              </a:rPr>
              <a:t> =&gt; </a:t>
            </a:r>
            <a:r>
              <a:rPr lang="ja-JP" altLang="en-US" dirty="0">
                <a:ea typeface="Gill Sans Ultra Bold" charset="0"/>
                <a:cs typeface="Gill Sans Ultra Bold" charset="0"/>
              </a:rPr>
              <a:t>青山学院大学</a:t>
            </a:r>
            <a:r>
              <a:rPr lang="en-US" altLang="ja-JP" dirty="0">
                <a:ea typeface="Gill Sans Ultra Bold" charset="0"/>
                <a:cs typeface="Gill Sans Ultra Bold" charset="0"/>
              </a:rPr>
              <a:t>(4</a:t>
            </a:r>
            <a:r>
              <a:rPr lang="ja-JP" altLang="en-US" dirty="0">
                <a:ea typeface="Gill Sans Ultra Bold" charset="0"/>
                <a:cs typeface="Gill Sans Ultra Bold" charset="0"/>
              </a:rPr>
              <a:t>月から</a:t>
            </a:r>
            <a:r>
              <a:rPr lang="en-US" altLang="ja-JP" dirty="0">
                <a:ea typeface="Gill Sans Ultra Bold" charset="0"/>
                <a:cs typeface="Gill Sans Ultra Bold" charset="0"/>
              </a:rPr>
              <a:t>)</a:t>
            </a:r>
            <a:endParaRPr kumimoji="1" lang="en-US" altLang="ja-JP" dirty="0">
              <a:ea typeface="Gill Sans Ultra Bold" charset="0"/>
              <a:cs typeface="Gill Sans Ultra Bold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87615" y="6362504"/>
            <a:ext cx="7774931" cy="365125"/>
          </a:xfrm>
        </p:spPr>
        <p:txBody>
          <a:bodyPr/>
          <a:lstStyle/>
          <a:p>
            <a:r>
              <a:rPr lang="en-US" altLang="ja-JP" dirty="0">
                <a:latin typeface="ＤＦＰ太丸ゴシック体"/>
                <a:ea typeface="ＤＦＰ太丸ゴシック体"/>
                <a:cs typeface="ＤＦＰ太丸ゴシック体"/>
              </a:rPr>
              <a:t>1, Mar., 2018, </a:t>
            </a:r>
            <a:r>
              <a:rPr lang="ja-JP" altLang="en-US" dirty="0">
                <a:latin typeface="ＤＦＰ太丸ゴシック体"/>
                <a:ea typeface="ＤＦＰ太丸ゴシック体"/>
                <a:cs typeface="ＤＦＰ太丸ゴシック体"/>
              </a:rPr>
              <a:t>研究会</a:t>
            </a:r>
            <a:r>
              <a:rPr lang="en-US" altLang="ja-JP" dirty="0">
                <a:latin typeface="ＤＦＰ太丸ゴシック体"/>
                <a:ea typeface="ＤＦＰ太丸ゴシック体"/>
                <a:cs typeface="ＤＦＰ太丸ゴシック体"/>
              </a:rPr>
              <a:t>X @ </a:t>
            </a:r>
            <a:r>
              <a:rPr lang="ja-JP" altLang="en-US" dirty="0">
                <a:latin typeface="ＤＦＰ太丸ゴシック体"/>
                <a:ea typeface="ＤＦＰ太丸ゴシック体"/>
                <a:cs typeface="ＤＦＰ太丸ゴシック体"/>
              </a:rPr>
              <a:t>広島大学</a:t>
            </a:r>
            <a:endParaRPr lang="en-US" altLang="ja-JP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インク 5"/>
              <p14:cNvContentPartPr/>
              <p14:nvPr/>
            </p14:nvContentPartPr>
            <p14:xfrm>
              <a:off x="7198228" y="4175583"/>
              <a:ext cx="1348496" cy="648072"/>
            </p14:xfrm>
          </p:contentPart>
        </mc:Choice>
        <mc:Fallback xmlns="">
          <p:pic>
            <p:nvPicPr>
              <p:cNvPr id="6" name="インク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8868" y="4166222"/>
                <a:ext cx="1367215" cy="666794"/>
              </a:xfrm>
              <a:prstGeom prst="rect">
                <a:avLst/>
              </a:prstGeom>
            </p:spPr>
          </p:pic>
        </mc:Fallback>
      </mc:AlternateContent>
      <p:sp>
        <p:nvSpPr>
          <p:cNvPr id="7" name="雲形吹き出し 6"/>
          <p:cNvSpPr/>
          <p:nvPr/>
        </p:nvSpPr>
        <p:spPr>
          <a:xfrm>
            <a:off x="7629952" y="3626147"/>
            <a:ext cx="1036131" cy="458076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07363" y="3679533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+mn-ea"/>
                <a:cs typeface="ＤＦＰ太丸ゴシック体"/>
              </a:rPr>
              <a:t>Hi!</a:t>
            </a:r>
            <a:endParaRPr kumimoji="1" lang="ja-JP" altLang="en-US" sz="1400" dirty="0">
              <a:latin typeface="+mn-ea"/>
              <a:cs typeface="ＤＦＰ太丸ゴシック体"/>
            </a:endParaRPr>
          </a:p>
        </p:txBody>
      </p:sp>
    </p:spTree>
    <p:extLst>
      <p:ext uri="{BB962C8B-B14F-4D97-AF65-F5344CB8AC3E}">
        <p14:creationId xmlns:p14="http://schemas.microsoft.com/office/powerpoint/2010/main" val="128616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13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86982" y="3809486"/>
            <a:ext cx="38260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sz="2800" i="1" dirty="0" err="1"/>
              <a:t>τ</a:t>
            </a:r>
            <a:r>
              <a:rPr lang="en-US" altLang="ja-JP" sz="2800" baseline="-25000" dirty="0" err="1"/>
              <a:t>decay</a:t>
            </a:r>
            <a:r>
              <a:rPr lang="en-US" altLang="ja-JP" sz="2800" dirty="0"/>
              <a:t> = 300yr &lt; </a:t>
            </a:r>
            <a:r>
              <a:rPr lang="en-US" altLang="ja-JP" sz="2800" i="1" dirty="0" err="1"/>
              <a:t>t</a:t>
            </a:r>
            <a:r>
              <a:rPr lang="en-US" altLang="ja-JP" sz="2800" baseline="-25000" dirty="0" err="1"/>
              <a:t>age</a:t>
            </a:r>
            <a:endParaRPr lang="en-US" altLang="ja-JP" sz="2800" dirty="0"/>
          </a:p>
          <a:p>
            <a:pPr marL="285750" indent="-285750">
              <a:buFont typeface="Arial" charset="0"/>
              <a:buChar char="•"/>
            </a:pPr>
            <a:r>
              <a:rPr lang="en-US" altLang="ja-JP" sz="2800" i="1" dirty="0" err="1"/>
              <a:t>τ</a:t>
            </a:r>
            <a:r>
              <a:rPr lang="en-US" altLang="ja-JP" sz="2800" baseline="-25000" dirty="0" err="1"/>
              <a:t>accel</a:t>
            </a:r>
            <a:r>
              <a:rPr lang="en-US" altLang="ja-JP" sz="2800" dirty="0"/>
              <a:t> = 50yr </a:t>
            </a:r>
            <a:r>
              <a:rPr lang="ja-JP" altLang="en-US" sz="2800" dirty="0"/>
              <a:t>≪</a:t>
            </a:r>
            <a:r>
              <a:rPr lang="en-US" altLang="ja-JP" sz="2800" dirty="0"/>
              <a:t> </a:t>
            </a:r>
            <a:r>
              <a:rPr lang="en-US" altLang="ja-JP" sz="2800" i="1" dirty="0" err="1"/>
              <a:t>t</a:t>
            </a:r>
            <a:r>
              <a:rPr lang="en-US" altLang="ja-JP" sz="2800" baseline="-25000" dirty="0" err="1"/>
              <a:t>age</a:t>
            </a:r>
            <a:endParaRPr lang="en-US" altLang="ja-JP" sz="2800" baseline="-25000" dirty="0"/>
          </a:p>
          <a:p>
            <a:pPr marL="285750" indent="-285750">
              <a:buFont typeface="Arial" charset="0"/>
              <a:buChar char="•"/>
            </a:pPr>
            <a:r>
              <a:rPr lang="en-US" altLang="ja-JP" sz="2800" i="1" dirty="0"/>
              <a:t>q</a:t>
            </a:r>
            <a:r>
              <a:rPr lang="en-US" altLang="ja-JP" sz="2800" dirty="0"/>
              <a:t> = 2 (hard-sphere)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ja-JP" sz="2800" i="1" dirty="0" err="1"/>
              <a:t>γ</a:t>
            </a:r>
            <a:r>
              <a:rPr lang="en-US" altLang="ja-JP" sz="2800" baseline="-25000" dirty="0" err="1"/>
              <a:t>decay</a:t>
            </a:r>
            <a:r>
              <a:rPr lang="en-US" altLang="ja-JP" sz="2800" dirty="0"/>
              <a:t> = 10</a:t>
            </a:r>
            <a:r>
              <a:rPr lang="en-US" altLang="ja-JP" sz="2800" baseline="30000" dirty="0"/>
              <a:t>5</a:t>
            </a:r>
            <a:r>
              <a:rPr lang="en-US" altLang="ja-JP" sz="2800" dirty="0"/>
              <a:t> ~ </a:t>
            </a:r>
            <a:r>
              <a:rPr lang="en-US" altLang="ja-JP" sz="2800" i="1" dirty="0" err="1"/>
              <a:t>γ</a:t>
            </a:r>
            <a:r>
              <a:rPr lang="en-US" altLang="ja-JP" sz="2800" baseline="-25000" dirty="0" err="1"/>
              <a:t>min</a:t>
            </a:r>
            <a:endParaRPr lang="en-US" altLang="ja-JP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" y="3948545"/>
            <a:ext cx="4156364" cy="29094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8" y="1992541"/>
            <a:ext cx="2838853" cy="19871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テキスト ボックス 7"/>
          <p:cNvSpPr txBox="1"/>
          <p:nvPr/>
        </p:nvSpPr>
        <p:spPr>
          <a:xfrm>
            <a:off x="28069" y="6636634"/>
            <a:ext cx="1439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latin typeface="Osaka Regular-Mono" charset="-128"/>
                <a:ea typeface="Osaka Regular-Mono" charset="-128"/>
                <a:cs typeface="Osaka Regular-Mono" charset="-128"/>
              </a:rPr>
              <a:t>Tanaka&amp;Asano17</a:t>
            </a:r>
            <a:endParaRPr kumimoji="1" lang="ja-JP" altLang="en-US" sz="12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6DEDEE8-EB6A-C84A-BFF6-E1EBE4995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5" y="1125887"/>
            <a:ext cx="9122529" cy="618597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3951F05-1C83-EB49-BCA1-6FEC7D041803}"/>
              </a:ext>
            </a:extLst>
          </p:cNvPr>
          <p:cNvCxnSpPr/>
          <p:nvPr/>
        </p:nvCxnSpPr>
        <p:spPr>
          <a:xfrm>
            <a:off x="2069603" y="1674505"/>
            <a:ext cx="1074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62DACF-0A8D-7048-9D0D-732E4354DD51}"/>
              </a:ext>
            </a:extLst>
          </p:cNvPr>
          <p:cNvSpPr txBox="1"/>
          <p:nvPr/>
        </p:nvSpPr>
        <p:spPr>
          <a:xfrm>
            <a:off x="1782977" y="1686225"/>
            <a:ext cx="164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cooling effects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B4FC9A-6A80-1F4D-AA5C-85154A6807C5}"/>
              </a:ext>
            </a:extLst>
          </p:cNvPr>
          <p:cNvSpPr txBox="1"/>
          <p:nvPr/>
        </p:nvSpPr>
        <p:spPr>
          <a:xfrm>
            <a:off x="3416693" y="1897061"/>
            <a:ext cx="241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432FF"/>
                </a:solidFill>
              </a:rPr>
              <a:t>stochastic </a:t>
            </a:r>
            <a:r>
              <a:rPr lang="en-US" altLang="ja-JP" sz="2400" dirty="0" err="1">
                <a:solidFill>
                  <a:srgbClr val="0432FF"/>
                </a:solidFill>
              </a:rPr>
              <a:t>accel</a:t>
            </a:r>
            <a:r>
              <a:rPr lang="en-US" altLang="ja-JP" sz="2400" dirty="0">
                <a:solidFill>
                  <a:srgbClr val="0432FF"/>
                </a:solidFill>
              </a:rPr>
              <a:t>.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3A81EC2-D06B-CE41-A721-4A4B5B115AB8}"/>
              </a:ext>
            </a:extLst>
          </p:cNvPr>
          <p:cNvCxnSpPr/>
          <p:nvPr/>
        </p:nvCxnSpPr>
        <p:spPr>
          <a:xfrm>
            <a:off x="3513318" y="1840352"/>
            <a:ext cx="1903956" cy="0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698DA5E-AC5D-3B45-BE8B-4AE27ADC3883}"/>
              </a:ext>
            </a:extLst>
          </p:cNvPr>
          <p:cNvCxnSpPr/>
          <p:nvPr/>
        </p:nvCxnSpPr>
        <p:spPr>
          <a:xfrm>
            <a:off x="8337270" y="1663646"/>
            <a:ext cx="551508" cy="0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1108FBF-38BB-1E41-A106-5A6A4386ADE0}"/>
              </a:ext>
            </a:extLst>
          </p:cNvPr>
          <p:cNvCxnSpPr/>
          <p:nvPr/>
        </p:nvCxnSpPr>
        <p:spPr>
          <a:xfrm>
            <a:off x="6830216" y="1663646"/>
            <a:ext cx="734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7D1D9DC-DEC1-DF40-A45C-64CD060B58A2}"/>
              </a:ext>
            </a:extLst>
          </p:cNvPr>
          <p:cNvSpPr txBox="1"/>
          <p:nvPr/>
        </p:nvSpPr>
        <p:spPr>
          <a:xfrm>
            <a:off x="6465672" y="1674505"/>
            <a:ext cx="149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from pulsar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061473A-7667-5649-A152-7E867D08FA1B}"/>
              </a:ext>
            </a:extLst>
          </p:cNvPr>
          <p:cNvSpPr txBox="1"/>
          <p:nvPr/>
        </p:nvSpPr>
        <p:spPr>
          <a:xfrm>
            <a:off x="7708211" y="1755342"/>
            <a:ext cx="1435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432FF"/>
                </a:solidFill>
              </a:rPr>
              <a:t>Extra </a:t>
            </a:r>
          </a:p>
          <a:p>
            <a:r>
              <a:rPr lang="en-US" altLang="ja-JP" sz="2400" dirty="0">
                <a:solidFill>
                  <a:srgbClr val="0432FF"/>
                </a:solidFill>
              </a:rPr>
              <a:t>injection</a:t>
            </a: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E4FE243D-6552-444E-A82C-3155E73FDAF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0830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400" dirty="0"/>
              <a:t>Re-acceleration Model</a:t>
            </a:r>
            <a:endParaRPr lang="ja-JP" altLang="en-US" sz="4400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C359A3B-53E1-D04C-936E-367167C70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589" y="2865153"/>
            <a:ext cx="6245476" cy="667847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9A86E10-0112-9049-8C36-76BB0791CDCF}"/>
              </a:ext>
            </a:extLst>
          </p:cNvPr>
          <p:cNvSpPr txBox="1"/>
          <p:nvPr/>
        </p:nvSpPr>
        <p:spPr>
          <a:xfrm>
            <a:off x="4862204" y="5729356"/>
            <a:ext cx="3206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FF0000"/>
                </a:solidFill>
              </a:rPr>
              <a:t>注</a:t>
            </a:r>
            <a:r>
              <a:rPr lang="en-US" altLang="ja-JP" sz="2800" b="1" dirty="0">
                <a:solidFill>
                  <a:srgbClr val="FF0000"/>
                </a:solidFill>
              </a:rPr>
              <a:t>)</a:t>
            </a:r>
            <a:r>
              <a:rPr lang="ja-JP" altLang="en-US" sz="2800" b="1" dirty="0">
                <a:solidFill>
                  <a:srgbClr val="FF0000"/>
                </a:solidFill>
              </a:rPr>
              <a:t>ここでは</a:t>
            </a:r>
            <a:r>
              <a:rPr lang="en-US" altLang="ja-JP" sz="2800" b="1" dirty="0" err="1">
                <a:solidFill>
                  <a:srgbClr val="FF0000"/>
                </a:solidFill>
              </a:rPr>
              <a:t>σ</a:t>
            </a:r>
            <a:r>
              <a:rPr lang="en-US" altLang="ja-JP" sz="2800" b="1" baseline="-25000" dirty="0" err="1">
                <a:solidFill>
                  <a:srgbClr val="FF0000"/>
                </a:solidFill>
              </a:rPr>
              <a:t>TS</a:t>
            </a:r>
            <a:r>
              <a:rPr lang="en-US" altLang="ja-JP" sz="2800" b="1" dirty="0">
                <a:solidFill>
                  <a:srgbClr val="FF0000"/>
                </a:solidFill>
              </a:rPr>
              <a:t> </a:t>
            </a:r>
            <a:r>
              <a:rPr lang="ja-JP" altLang="en-US" sz="2800" b="1" dirty="0">
                <a:solidFill>
                  <a:srgbClr val="FF0000"/>
                </a:solidFill>
              </a:rPr>
              <a:t>≪</a:t>
            </a:r>
            <a:r>
              <a:rPr lang="en-US" altLang="ja-JP" sz="2800" b="1" dirty="0">
                <a:solidFill>
                  <a:srgbClr val="FF0000"/>
                </a:solidFill>
              </a:rPr>
              <a:t> 1</a:t>
            </a:r>
            <a:r>
              <a:rPr lang="ja-JP" altLang="en-US" sz="2800" b="1" dirty="0">
                <a:solidFill>
                  <a:srgbClr val="FF0000"/>
                </a:solidFill>
              </a:rPr>
              <a:t>を課している。</a:t>
            </a:r>
            <a:endParaRPr lang="en-US" altLang="ja-JP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1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31029"/>
            <a:ext cx="9144000" cy="3526971"/>
          </a:xfrm>
        </p:spPr>
        <p:txBody>
          <a:bodyPr/>
          <a:lstStyle/>
          <a:p>
            <a:r>
              <a:rPr lang="en-US" altLang="ja-JP" dirty="0"/>
              <a:t>Radio pulses from PSRs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43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Radio Pulses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58729" y="4594292"/>
            <a:ext cx="3881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2800" dirty="0"/>
              <a:t>レーザー・プラズマ相互作用を観測することで、散乱体</a:t>
            </a:r>
            <a:r>
              <a:rPr lang="en-US" altLang="ja-JP" sz="2800" dirty="0"/>
              <a:t>(pulsar wind)</a:t>
            </a:r>
            <a:r>
              <a:rPr lang="ja-JP" altLang="en-US" sz="2800" dirty="0"/>
              <a:t>の性質を探る</a:t>
            </a:r>
            <a:endParaRPr lang="en-US" altLang="ja-JP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7" y="1147856"/>
            <a:ext cx="4265744" cy="314573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79698" y="2920260"/>
            <a:ext cx="2382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Study of </a:t>
            </a:r>
            <a:r>
              <a:rPr kumimoji="1" lang="en-US" altLang="ja-JP" sz="12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Tsuruta</a:t>
            </a:r>
            <a:r>
              <a:rPr lang="en-US" altLang="ja-JP" sz="1200" b="1" dirty="0">
                <a:solidFill>
                  <a:srgbClr val="FF0000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(1964!!)</a:t>
            </a:r>
            <a:endParaRPr kumimoji="1" lang="en-US" altLang="ja-JP" sz="1200" b="1" dirty="0">
              <a:solidFill>
                <a:srgbClr val="FF0000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  <a:p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taken from </a:t>
            </a:r>
            <a:r>
              <a:rPr lang="en-US" altLang="ja-JP" sz="12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Tsuruta</a:t>
            </a:r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(2016)</a:t>
            </a:r>
          </a:p>
          <a:p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c.f.,</a:t>
            </a:r>
          </a:p>
          <a:p>
            <a:r>
              <a:rPr lang="ja-JP" altLang="en-US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初の系外</a:t>
            </a:r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X</a:t>
            </a:r>
            <a:r>
              <a:rPr lang="ja-JP" altLang="en-US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線源</a:t>
            </a:r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(</a:t>
            </a:r>
            <a:r>
              <a:rPr lang="en-US" altLang="ja-JP" sz="12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Sco</a:t>
            </a:r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 X-1)@1962</a:t>
            </a:r>
          </a:p>
          <a:p>
            <a:r>
              <a:rPr lang="ja-JP" altLang="en-US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電波パルサーの発見</a:t>
            </a:r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@1967</a:t>
            </a:r>
            <a:endParaRPr lang="ja-JP" altLang="en-US" sz="12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13340" y="630279"/>
            <a:ext cx="4348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中性子星は小さくて</a:t>
            </a:r>
            <a:r>
              <a:rPr lang="en-US" altLang="ja-JP" sz="2400" dirty="0"/>
              <a:t>(</a:t>
            </a:r>
            <a:r>
              <a:rPr lang="ja-JP" altLang="en-US" sz="2400" dirty="0"/>
              <a:t>半径</a:t>
            </a:r>
            <a:r>
              <a:rPr lang="en-US" altLang="ja-JP" sz="2400" dirty="0"/>
              <a:t>10km)</a:t>
            </a:r>
            <a:r>
              <a:rPr lang="ja-JP" altLang="en-US" sz="2400" dirty="0"/>
              <a:t> 高温</a:t>
            </a:r>
            <a:r>
              <a:rPr lang="en-US" altLang="ja-JP" sz="2400" dirty="0"/>
              <a:t>(~10</a:t>
            </a:r>
            <a:r>
              <a:rPr lang="en-US" altLang="ja-JP" sz="2400" baseline="30000" dirty="0"/>
              <a:t>6</a:t>
            </a:r>
            <a:r>
              <a:rPr lang="en-US" altLang="ja-JP" sz="2400" dirty="0"/>
              <a:t>K)</a:t>
            </a:r>
            <a:r>
              <a:rPr lang="ja-JP" altLang="en-US" sz="2400" dirty="0"/>
              <a:t> </a:t>
            </a:r>
            <a:r>
              <a:rPr lang="en-US" altLang="ja-JP" sz="2400" dirty="0"/>
              <a:t> =&gt; X</a:t>
            </a:r>
            <a:r>
              <a:rPr lang="ja-JP" altLang="en-US" sz="2400" dirty="0"/>
              <a:t>線星</a:t>
            </a:r>
            <a:endParaRPr lang="en-US" altLang="ja-JP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11709" y="4111348"/>
            <a:ext cx="15696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中性子星の年齢</a:t>
            </a:r>
            <a:r>
              <a:rPr kumimoji="1"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[</a:t>
            </a:r>
            <a:r>
              <a:rPr kumimoji="1" lang="ja-JP" altLang="en-US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年</a:t>
            </a:r>
            <a:r>
              <a:rPr kumimoji="1"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]</a:t>
            </a:r>
            <a:endParaRPr kumimoji="1" lang="ja-JP" altLang="en-US" sz="12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535604" y="2482145"/>
            <a:ext cx="18004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中性子星の表面温度</a:t>
            </a:r>
            <a:r>
              <a:rPr kumimoji="1"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[K]</a:t>
            </a:r>
            <a:endParaRPr kumimoji="1" lang="ja-JP" altLang="en-US" sz="12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074" y="1609235"/>
            <a:ext cx="4341473" cy="400751"/>
          </a:xfrm>
          <a:prstGeom prst="rect">
            <a:avLst/>
          </a:prstGeom>
        </p:spPr>
      </p:pic>
      <p:sp>
        <p:nvSpPr>
          <p:cNvPr id="12" name="左右矢印 11"/>
          <p:cNvSpPr/>
          <p:nvPr/>
        </p:nvSpPr>
        <p:spPr>
          <a:xfrm>
            <a:off x="4878785" y="2223437"/>
            <a:ext cx="664218" cy="370102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41114" y="2203407"/>
            <a:ext cx="341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電波で見える訳がない</a:t>
            </a:r>
            <a:r>
              <a:rPr lang="en-US" altLang="ja-JP" sz="2400" dirty="0">
                <a:solidFill>
                  <a:srgbClr val="FF0000"/>
                </a:solidFill>
              </a:rPr>
              <a:t>!!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63734" y="2610086"/>
            <a:ext cx="3041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latin typeface="Osaka Regular-Mono" charset="-128"/>
                <a:ea typeface="Osaka Regular-Mono" charset="-128"/>
                <a:cs typeface="Osaka Regular-Mono" charset="-128"/>
              </a:rPr>
              <a:t>百年前から議論されていた重力波とは訳が違う</a:t>
            </a:r>
            <a:r>
              <a:rPr lang="en-US" altLang="ja-JP" sz="1000" b="1" dirty="0">
                <a:latin typeface="Osaka Regular-Mono" charset="-128"/>
                <a:ea typeface="Osaka Regular-Mono" charset="-128"/>
                <a:cs typeface="Osaka Regular-Mono" charset="-128"/>
              </a:rPr>
              <a:t>!!</a:t>
            </a:r>
            <a:endParaRPr lang="ja-JP" altLang="en-US" sz="10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4244" y="894029"/>
            <a:ext cx="35189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latin typeface="Osaka Regular-Mono" charset="-128"/>
                <a:ea typeface="Osaka Regular-Mono" charset="-128"/>
                <a:cs typeface="Osaka Regular-Mono" charset="-128"/>
              </a:rPr>
              <a:t>中性子星表面温度の時間進化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CB191F9-4951-3944-B53C-780E49F8BFD4}"/>
              </a:ext>
            </a:extLst>
          </p:cNvPr>
          <p:cNvCxnSpPr/>
          <p:nvPr/>
        </p:nvCxnSpPr>
        <p:spPr>
          <a:xfrm flipH="1" flipV="1">
            <a:off x="709856" y="5257641"/>
            <a:ext cx="7096" cy="1049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円/楕円 28">
            <a:extLst>
              <a:ext uri="{FF2B5EF4-FFF2-40B4-BE49-F238E27FC236}">
                <a16:creationId xmlns:a16="http://schemas.microsoft.com/office/drawing/2014/main" id="{FB282B6C-C19B-B94C-926C-D2070B7F1A3B}"/>
              </a:ext>
            </a:extLst>
          </p:cNvPr>
          <p:cNvSpPr/>
          <p:nvPr/>
        </p:nvSpPr>
        <p:spPr>
          <a:xfrm>
            <a:off x="568025" y="5649946"/>
            <a:ext cx="283663" cy="293173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alibri"/>
              <a:cs typeface="Calibri"/>
            </a:endParaRPr>
          </a:p>
        </p:txBody>
      </p:sp>
      <p:sp>
        <p:nvSpPr>
          <p:cNvPr id="34" name="右カーブ矢印 33">
            <a:extLst>
              <a:ext uri="{FF2B5EF4-FFF2-40B4-BE49-F238E27FC236}">
                <a16:creationId xmlns:a16="http://schemas.microsoft.com/office/drawing/2014/main" id="{C941EF25-A8D9-8546-843F-D545D9432273}"/>
              </a:ext>
            </a:extLst>
          </p:cNvPr>
          <p:cNvSpPr/>
          <p:nvPr/>
        </p:nvSpPr>
        <p:spPr>
          <a:xfrm>
            <a:off x="552430" y="5204796"/>
            <a:ext cx="262523" cy="326354"/>
          </a:xfrm>
          <a:prstGeom prst="curved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04E73FA-589F-944D-A604-0C6A3466AF61}"/>
              </a:ext>
            </a:extLst>
          </p:cNvPr>
          <p:cNvCxnSpPr/>
          <p:nvPr/>
        </p:nvCxnSpPr>
        <p:spPr>
          <a:xfrm>
            <a:off x="1334912" y="4831965"/>
            <a:ext cx="0" cy="1727056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5CD4AA2-99FF-5145-878E-9842215D1714}"/>
              </a:ext>
            </a:extLst>
          </p:cNvPr>
          <p:cNvSpPr txBox="1"/>
          <p:nvPr/>
        </p:nvSpPr>
        <p:spPr>
          <a:xfrm>
            <a:off x="150656" y="4425757"/>
            <a:ext cx="1218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Calibri"/>
                <a:cs typeface="Calibri"/>
              </a:rPr>
              <a:t>Magneto-sphere</a:t>
            </a:r>
            <a:endParaRPr kumimoji="1" lang="ja-JP" altLang="en-US"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C80C695E-BA34-3146-B071-DED2E88E351D}"/>
              </a:ext>
            </a:extLst>
          </p:cNvPr>
          <p:cNvCxnSpPr/>
          <p:nvPr/>
        </p:nvCxnSpPr>
        <p:spPr>
          <a:xfrm flipV="1">
            <a:off x="1562725" y="5133643"/>
            <a:ext cx="1028133" cy="32929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B84CDD7B-AF92-9A45-985F-CA51638D19A0}"/>
              </a:ext>
            </a:extLst>
          </p:cNvPr>
          <p:cNvCxnSpPr/>
          <p:nvPr/>
        </p:nvCxnSpPr>
        <p:spPr>
          <a:xfrm>
            <a:off x="1562725" y="6096261"/>
            <a:ext cx="1028133" cy="2946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FAA60A2-4DA0-454D-ADB8-D4C17CBA8392}"/>
              </a:ext>
            </a:extLst>
          </p:cNvPr>
          <p:cNvCxnSpPr/>
          <p:nvPr/>
        </p:nvCxnSpPr>
        <p:spPr>
          <a:xfrm>
            <a:off x="1552992" y="5767627"/>
            <a:ext cx="1172222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EF67862-75E4-A248-A355-E9E984F8CBB8}"/>
              </a:ext>
            </a:extLst>
          </p:cNvPr>
          <p:cNvSpPr txBox="1"/>
          <p:nvPr/>
        </p:nvSpPr>
        <p:spPr>
          <a:xfrm>
            <a:off x="1320187" y="4708372"/>
            <a:ext cx="147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8000"/>
                </a:solidFill>
                <a:latin typeface="Calibri"/>
                <a:cs typeface="Calibri"/>
              </a:rPr>
              <a:t>Pulsar Wind</a:t>
            </a:r>
            <a:endParaRPr kumimoji="1" lang="ja-JP" altLang="en-US" sz="20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7105158-D9DB-304D-BF36-D8D1C89D5DEB}"/>
              </a:ext>
            </a:extLst>
          </p:cNvPr>
          <p:cNvSpPr txBox="1"/>
          <p:nvPr/>
        </p:nvSpPr>
        <p:spPr>
          <a:xfrm>
            <a:off x="310291" y="6358608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660066"/>
                </a:solidFill>
                <a:latin typeface="Calibri"/>
                <a:cs typeface="Calibri"/>
              </a:rPr>
              <a:t>Pulsar</a:t>
            </a:r>
            <a:endParaRPr kumimoji="1" lang="ja-JP" altLang="en-US" sz="2000" b="1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69DC9A0-DB1E-F049-826B-931D9ECFBE74}"/>
              </a:ext>
            </a:extLst>
          </p:cNvPr>
          <p:cNvSpPr/>
          <p:nvPr/>
        </p:nvSpPr>
        <p:spPr>
          <a:xfrm rot="21165077" flipV="1">
            <a:off x="1140488" y="5480972"/>
            <a:ext cx="1909356" cy="83300"/>
          </a:xfrm>
          <a:custGeom>
            <a:avLst/>
            <a:gdLst>
              <a:gd name="connsiteX0" fmla="*/ 0 w 5803912"/>
              <a:gd name="connsiteY0" fmla="*/ 187167 h 449674"/>
              <a:gd name="connsiteX1" fmla="*/ 290905 w 5803912"/>
              <a:gd name="connsiteY1" fmla="*/ 9797 h 449674"/>
              <a:gd name="connsiteX2" fmla="*/ 723715 w 5803912"/>
              <a:gd name="connsiteY2" fmla="*/ 449674 h 449674"/>
              <a:gd name="connsiteX3" fmla="*/ 1121049 w 5803912"/>
              <a:gd name="connsiteY3" fmla="*/ 9797 h 449674"/>
              <a:gd name="connsiteX4" fmla="*/ 1546764 w 5803912"/>
              <a:gd name="connsiteY4" fmla="*/ 435485 h 449674"/>
              <a:gd name="connsiteX5" fmla="*/ 1944098 w 5803912"/>
              <a:gd name="connsiteY5" fmla="*/ 31082 h 449674"/>
              <a:gd name="connsiteX6" fmla="*/ 2334336 w 5803912"/>
              <a:gd name="connsiteY6" fmla="*/ 428390 h 449674"/>
              <a:gd name="connsiteX7" fmla="*/ 2752956 w 5803912"/>
              <a:gd name="connsiteY7" fmla="*/ 45271 h 449674"/>
              <a:gd name="connsiteX8" fmla="*/ 3114814 w 5803912"/>
              <a:gd name="connsiteY8" fmla="*/ 421295 h 449674"/>
              <a:gd name="connsiteX9" fmla="*/ 3554719 w 5803912"/>
              <a:gd name="connsiteY9" fmla="*/ 80745 h 449674"/>
              <a:gd name="connsiteX10" fmla="*/ 3973339 w 5803912"/>
              <a:gd name="connsiteY10" fmla="*/ 414200 h 449674"/>
              <a:gd name="connsiteX11" fmla="*/ 4356482 w 5803912"/>
              <a:gd name="connsiteY11" fmla="*/ 109125 h 449674"/>
              <a:gd name="connsiteX12" fmla="*/ 4753816 w 5803912"/>
              <a:gd name="connsiteY12" fmla="*/ 428390 h 449674"/>
              <a:gd name="connsiteX13" fmla="*/ 5186626 w 5803912"/>
              <a:gd name="connsiteY13" fmla="*/ 102030 h 449674"/>
              <a:gd name="connsiteX14" fmla="*/ 5541388 w 5803912"/>
              <a:gd name="connsiteY14" fmla="*/ 435485 h 449674"/>
              <a:gd name="connsiteX15" fmla="*/ 5803912 w 5803912"/>
              <a:gd name="connsiteY15" fmla="*/ 229736 h 44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03912" h="449674">
                <a:moveTo>
                  <a:pt x="0" y="187167"/>
                </a:moveTo>
                <a:cubicBezTo>
                  <a:pt x="85143" y="76606"/>
                  <a:pt x="170286" y="-33954"/>
                  <a:pt x="290905" y="9797"/>
                </a:cubicBezTo>
                <a:cubicBezTo>
                  <a:pt x="411524" y="53548"/>
                  <a:pt x="585358" y="449674"/>
                  <a:pt x="723715" y="449674"/>
                </a:cubicBezTo>
                <a:cubicBezTo>
                  <a:pt x="862072" y="449674"/>
                  <a:pt x="983874" y="12162"/>
                  <a:pt x="1121049" y="9797"/>
                </a:cubicBezTo>
                <a:cubicBezTo>
                  <a:pt x="1258224" y="7432"/>
                  <a:pt x="1409589" y="431938"/>
                  <a:pt x="1546764" y="435485"/>
                </a:cubicBezTo>
                <a:cubicBezTo>
                  <a:pt x="1683939" y="439032"/>
                  <a:pt x="1812836" y="32264"/>
                  <a:pt x="1944098" y="31082"/>
                </a:cubicBezTo>
                <a:cubicBezTo>
                  <a:pt x="2075360" y="29899"/>
                  <a:pt x="2199526" y="426025"/>
                  <a:pt x="2334336" y="428390"/>
                </a:cubicBezTo>
                <a:cubicBezTo>
                  <a:pt x="2469146" y="430755"/>
                  <a:pt x="2622876" y="46453"/>
                  <a:pt x="2752956" y="45271"/>
                </a:cubicBezTo>
                <a:cubicBezTo>
                  <a:pt x="2883036" y="44088"/>
                  <a:pt x="2981187" y="415383"/>
                  <a:pt x="3114814" y="421295"/>
                </a:cubicBezTo>
                <a:cubicBezTo>
                  <a:pt x="3248441" y="427207"/>
                  <a:pt x="3411632" y="81927"/>
                  <a:pt x="3554719" y="80745"/>
                </a:cubicBezTo>
                <a:cubicBezTo>
                  <a:pt x="3697806" y="79563"/>
                  <a:pt x="3839712" y="409470"/>
                  <a:pt x="3973339" y="414200"/>
                </a:cubicBezTo>
                <a:cubicBezTo>
                  <a:pt x="4106966" y="418930"/>
                  <a:pt x="4226403" y="106760"/>
                  <a:pt x="4356482" y="109125"/>
                </a:cubicBezTo>
                <a:cubicBezTo>
                  <a:pt x="4486561" y="111490"/>
                  <a:pt x="4615459" y="429573"/>
                  <a:pt x="4753816" y="428390"/>
                </a:cubicBezTo>
                <a:cubicBezTo>
                  <a:pt x="4892173" y="427208"/>
                  <a:pt x="5055364" y="100847"/>
                  <a:pt x="5186626" y="102030"/>
                </a:cubicBezTo>
                <a:cubicBezTo>
                  <a:pt x="5317888" y="103212"/>
                  <a:pt x="5438507" y="414201"/>
                  <a:pt x="5541388" y="435485"/>
                </a:cubicBezTo>
                <a:cubicBezTo>
                  <a:pt x="5644269" y="456769"/>
                  <a:pt x="5735325" y="246290"/>
                  <a:pt x="5803912" y="229736"/>
                </a:cubicBezTo>
              </a:path>
            </a:pathLst>
          </a:custGeom>
          <a:ln>
            <a:solidFill>
              <a:srgbClr val="BD06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BF6BD92B-95A0-9D49-AB96-1989B4459332}"/>
              </a:ext>
            </a:extLst>
          </p:cNvPr>
          <p:cNvCxnSpPr/>
          <p:nvPr/>
        </p:nvCxnSpPr>
        <p:spPr>
          <a:xfrm flipV="1">
            <a:off x="3043120" y="5389869"/>
            <a:ext cx="152174" cy="11504"/>
          </a:xfrm>
          <a:prstGeom prst="straightConnector1">
            <a:avLst/>
          </a:prstGeom>
          <a:ln>
            <a:solidFill>
              <a:srgbClr val="BD06B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スマイル 46">
            <a:extLst>
              <a:ext uri="{FF2B5EF4-FFF2-40B4-BE49-F238E27FC236}">
                <a16:creationId xmlns:a16="http://schemas.microsoft.com/office/drawing/2014/main" id="{31EE0A27-FE13-4941-9025-6EB75C601B5F}"/>
              </a:ext>
            </a:extLst>
          </p:cNvPr>
          <p:cNvSpPr/>
          <p:nvPr/>
        </p:nvSpPr>
        <p:spPr>
          <a:xfrm>
            <a:off x="3975210" y="5073176"/>
            <a:ext cx="361858" cy="368929"/>
          </a:xfrm>
          <a:prstGeom prst="smileyFac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alibri"/>
              <a:cs typeface="Calibri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6FC33B6-53C1-C84A-8539-065F34D56D59}"/>
              </a:ext>
            </a:extLst>
          </p:cNvPr>
          <p:cNvSpPr txBox="1"/>
          <p:nvPr/>
        </p:nvSpPr>
        <p:spPr>
          <a:xfrm>
            <a:off x="2499982" y="5026530"/>
            <a:ext cx="142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BD06BB"/>
                </a:solidFill>
                <a:latin typeface="Calibri"/>
                <a:cs typeface="Calibri"/>
              </a:rPr>
              <a:t>Radio Pulse</a:t>
            </a:r>
            <a:endParaRPr kumimoji="1" lang="ja-JP" altLang="en-US" sz="2000" b="1" dirty="0">
              <a:solidFill>
                <a:srgbClr val="BD06BB"/>
              </a:solidFill>
              <a:latin typeface="Calibri"/>
              <a:cs typeface="Calibri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EBF3550-E6A9-8E4D-8EB2-30C9747277DC}"/>
              </a:ext>
            </a:extLst>
          </p:cNvPr>
          <p:cNvSpPr txBox="1"/>
          <p:nvPr/>
        </p:nvSpPr>
        <p:spPr>
          <a:xfrm>
            <a:off x="3581673" y="5389706"/>
            <a:ext cx="1159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Calibri"/>
                <a:cs typeface="Calibri"/>
              </a:rPr>
              <a:t>Observer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29241CC1-7D36-6148-AE5B-DA99D3D80FF3}"/>
              </a:ext>
            </a:extLst>
          </p:cNvPr>
          <p:cNvSpPr/>
          <p:nvPr/>
        </p:nvSpPr>
        <p:spPr>
          <a:xfrm>
            <a:off x="1011288" y="5941531"/>
            <a:ext cx="377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altLang="ja-JP" b="1" baseline="3000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lang="ja-JP" altLang="en-US" b="1" baseline="30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E3102FB-25FF-294D-A7C1-A1BE4CEF5C6E}"/>
              </a:ext>
            </a:extLst>
          </p:cNvPr>
          <p:cNvSpPr/>
          <p:nvPr/>
        </p:nvSpPr>
        <p:spPr>
          <a:xfrm>
            <a:off x="225019" y="5652245"/>
            <a:ext cx="377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altLang="ja-JP" b="1" baseline="3000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lang="ja-JP" altLang="en-US" b="1" baseline="30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351A62B-A29D-9248-91A2-B474F4AEF893}"/>
              </a:ext>
            </a:extLst>
          </p:cNvPr>
          <p:cNvSpPr/>
          <p:nvPr/>
        </p:nvSpPr>
        <p:spPr>
          <a:xfrm>
            <a:off x="844565" y="5528536"/>
            <a:ext cx="377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altLang="ja-JP" b="1" baseline="3000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lang="ja-JP" altLang="en-US" b="1" baseline="30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B13A9CCA-EB3A-5547-AAE0-F862114870A8}"/>
              </a:ext>
            </a:extLst>
          </p:cNvPr>
          <p:cNvSpPr/>
          <p:nvPr/>
        </p:nvSpPr>
        <p:spPr>
          <a:xfrm>
            <a:off x="302664" y="6169119"/>
            <a:ext cx="377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altLang="ja-JP" b="1" baseline="3000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lang="ja-JP" altLang="en-US" b="1" baseline="30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3675C939-2076-5F4F-9DAF-6C4A2BA1C65D}"/>
              </a:ext>
            </a:extLst>
          </p:cNvPr>
          <p:cNvSpPr/>
          <p:nvPr/>
        </p:nvSpPr>
        <p:spPr>
          <a:xfrm>
            <a:off x="1670242" y="5741377"/>
            <a:ext cx="377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altLang="ja-JP" b="1" baseline="3000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lang="ja-JP" altLang="en-US" b="1" baseline="30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C436518-EC2B-5B45-8C8A-E2C83EE7D94A}"/>
              </a:ext>
            </a:extLst>
          </p:cNvPr>
          <p:cNvSpPr/>
          <p:nvPr/>
        </p:nvSpPr>
        <p:spPr>
          <a:xfrm>
            <a:off x="2039132" y="6290279"/>
            <a:ext cx="377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altLang="ja-JP" b="1" baseline="3000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lang="ja-JP" altLang="en-US" b="1" baseline="30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19059E56-796E-E44C-8861-0794D27F35FB}"/>
              </a:ext>
            </a:extLst>
          </p:cNvPr>
          <p:cNvSpPr/>
          <p:nvPr/>
        </p:nvSpPr>
        <p:spPr>
          <a:xfrm>
            <a:off x="1664242" y="4968683"/>
            <a:ext cx="377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altLang="ja-JP" b="1" baseline="3000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lang="ja-JP" altLang="en-US" b="1" baseline="30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BBFDA47-40B7-004C-A75F-5DA099CFE2CA}"/>
              </a:ext>
            </a:extLst>
          </p:cNvPr>
          <p:cNvSpPr/>
          <p:nvPr/>
        </p:nvSpPr>
        <p:spPr>
          <a:xfrm>
            <a:off x="2162386" y="5400163"/>
            <a:ext cx="347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en-US" altLang="ja-JP" b="1" baseline="3000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endParaRPr lang="ja-JP" altLang="en-US" b="1" baseline="30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5F6FA5F-91C3-3A4E-9EE3-0D09A5BCE178}"/>
              </a:ext>
            </a:extLst>
          </p:cNvPr>
          <p:cNvSpPr/>
          <p:nvPr/>
        </p:nvSpPr>
        <p:spPr>
          <a:xfrm>
            <a:off x="2244226" y="5920947"/>
            <a:ext cx="347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en-US" altLang="ja-JP" b="1" baseline="3000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endParaRPr lang="ja-JP" altLang="en-US" b="1" baseline="30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675A257E-50FA-004A-8DF4-D4461C61814F}"/>
              </a:ext>
            </a:extLst>
          </p:cNvPr>
          <p:cNvSpPr/>
          <p:nvPr/>
        </p:nvSpPr>
        <p:spPr>
          <a:xfrm>
            <a:off x="1552992" y="6173942"/>
            <a:ext cx="347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en-US" altLang="ja-JP" b="1" baseline="3000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endParaRPr lang="ja-JP" altLang="en-US" b="1" baseline="30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DC0871CF-A3DE-0542-93FE-6C4F5991899B}"/>
              </a:ext>
            </a:extLst>
          </p:cNvPr>
          <p:cNvSpPr/>
          <p:nvPr/>
        </p:nvSpPr>
        <p:spPr>
          <a:xfrm>
            <a:off x="206883" y="5445587"/>
            <a:ext cx="347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en-US" altLang="ja-JP" b="1" baseline="3000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endParaRPr lang="ja-JP" altLang="en-US" b="1" baseline="30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2DDE45B6-849B-A645-96FC-09379E7C64DE}"/>
              </a:ext>
            </a:extLst>
          </p:cNvPr>
          <p:cNvSpPr/>
          <p:nvPr/>
        </p:nvSpPr>
        <p:spPr>
          <a:xfrm>
            <a:off x="169506" y="6021577"/>
            <a:ext cx="347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en-US" altLang="ja-JP" b="1" baseline="3000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endParaRPr lang="ja-JP" altLang="en-US" b="1" baseline="30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08FF802C-716E-3D46-B509-14633C881507}"/>
              </a:ext>
            </a:extLst>
          </p:cNvPr>
          <p:cNvSpPr/>
          <p:nvPr/>
        </p:nvSpPr>
        <p:spPr>
          <a:xfrm>
            <a:off x="774452" y="6129968"/>
            <a:ext cx="347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en-US" altLang="ja-JP" b="1" baseline="3000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endParaRPr lang="ja-JP" altLang="en-US" b="1" baseline="30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AB8059B1-ED29-204E-9163-1043BEA036EC}"/>
              </a:ext>
            </a:extLst>
          </p:cNvPr>
          <p:cNvSpPr/>
          <p:nvPr/>
        </p:nvSpPr>
        <p:spPr>
          <a:xfrm>
            <a:off x="897656" y="5172824"/>
            <a:ext cx="347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en-US" altLang="ja-JP" b="1" baseline="3000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endParaRPr lang="ja-JP" altLang="en-US" b="1" baseline="30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4" name="角丸四角形 63">
            <a:extLst>
              <a:ext uri="{FF2B5EF4-FFF2-40B4-BE49-F238E27FC236}">
                <a16:creationId xmlns:a16="http://schemas.microsoft.com/office/drawing/2014/main" id="{D1099DE5-7D61-5B4E-850F-2CB8D673104F}"/>
              </a:ext>
            </a:extLst>
          </p:cNvPr>
          <p:cNvSpPr/>
          <p:nvPr/>
        </p:nvSpPr>
        <p:spPr>
          <a:xfrm>
            <a:off x="58593" y="4425757"/>
            <a:ext cx="4713367" cy="2332961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alibri"/>
              <a:cs typeface="Calibri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A8BF9F8-9469-E945-9FEB-FFBBA33C803D}"/>
              </a:ext>
            </a:extLst>
          </p:cNvPr>
          <p:cNvSpPr txBox="1"/>
          <p:nvPr/>
        </p:nvSpPr>
        <p:spPr>
          <a:xfrm>
            <a:off x="5199313" y="3265295"/>
            <a:ext cx="3528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2800" b="1" dirty="0"/>
              <a:t>電波パルス</a:t>
            </a:r>
            <a:r>
              <a:rPr lang="en-US" altLang="ja-JP" sz="2800" b="1" dirty="0"/>
              <a:t> = </a:t>
            </a:r>
          </a:p>
          <a:p>
            <a:pPr lvl="1"/>
            <a:r>
              <a:rPr lang="ja-JP" altLang="en-US" sz="2800" b="1" dirty="0"/>
              <a:t>天然のレーザー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293357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 descr="Pulsar_NA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69" y="1114691"/>
            <a:ext cx="2679341" cy="1941795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F-4921-4E41-A6DF-2F00C4A2A935}" type="slidenum">
              <a:rPr kumimoji="1" lang="ja-JP" altLang="en-US" smtClean="0">
                <a:latin typeface="+mj-lt"/>
                <a:cs typeface="Bauhaus 93"/>
              </a:rPr>
              <a:t>13</a:t>
            </a:fld>
            <a:endParaRPr kumimoji="1" lang="ja-JP" altLang="en-US" dirty="0">
              <a:latin typeface="+mj-lt"/>
              <a:cs typeface="Bauhaus 93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0" y="1109665"/>
            <a:ext cx="5970692" cy="21759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ja-JP" altLang="en-US" sz="2000" dirty="0">
                <a:latin typeface="+mn-ea"/>
                <a:cs typeface="ＤＦＰ太丸ゴシック体"/>
              </a:rPr>
              <a:t>誘導コンプトン散乱が起こる状況</a:t>
            </a:r>
            <a:endParaRPr lang="en-US" altLang="ja-JP" sz="2000" dirty="0">
              <a:latin typeface="+mn-ea"/>
              <a:cs typeface="ＤＦＰ太丸ゴシック体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ja-JP" altLang="en-US" sz="2000" dirty="0">
                <a:latin typeface="+mn-ea"/>
                <a:cs typeface="ＤＦＰ太丸ゴシック体"/>
              </a:rPr>
              <a:t>希薄プラズマと高輝度電磁波の相互作用</a:t>
            </a:r>
            <a:endParaRPr lang="en-US" altLang="ja-JP" sz="2000" dirty="0">
              <a:latin typeface="+mn-ea"/>
              <a:cs typeface="ＤＦＰ太丸ゴシック体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ja-JP" sz="2000" dirty="0">
                <a:latin typeface="+mn-ea"/>
                <a:cs typeface="ＤＦＰ太丸ゴシック体"/>
              </a:rPr>
              <a:t>     </a:t>
            </a:r>
            <a:r>
              <a:rPr lang="en-US" altLang="ja-JP" sz="2000" dirty="0">
                <a:cs typeface="ＤＦＰ太丸ゴシック体"/>
              </a:rPr>
              <a:t> </a:t>
            </a:r>
            <a:r>
              <a:rPr lang="ja-JP" altLang="en-US" sz="2000" dirty="0">
                <a:cs typeface="ＤＦＰ太丸ゴシック体"/>
              </a:rPr>
              <a:t>　　　</a:t>
            </a:r>
            <a:r>
              <a:rPr lang="en-US" altLang="ja-JP" sz="2000" dirty="0">
                <a:cs typeface="ＤＦＰ太丸ゴシック体"/>
              </a:rPr>
              <a:t>(</a:t>
            </a:r>
            <a:r>
              <a:rPr lang="en-US" altLang="ja-JP" sz="2000" i="1" dirty="0" err="1">
                <a:cs typeface="ＤＦＰ太丸ゴシック体"/>
              </a:rPr>
              <a:t>ω</a:t>
            </a:r>
            <a:r>
              <a:rPr lang="en-US" altLang="ja-JP" sz="2000" dirty="0">
                <a:cs typeface="ＤＦＰ太丸ゴシック体"/>
              </a:rPr>
              <a:t> ≫ </a:t>
            </a:r>
            <a:r>
              <a:rPr lang="en-US" altLang="ja-JP" sz="2000" i="1" dirty="0" err="1">
                <a:cs typeface="ＤＦＰ太丸ゴシック体"/>
              </a:rPr>
              <a:t>ω</a:t>
            </a:r>
            <a:r>
              <a:rPr lang="en-US" altLang="ja-JP" sz="2000" baseline="-25000" dirty="0" err="1">
                <a:cs typeface="ＤＦＰ太丸ゴシック体"/>
              </a:rPr>
              <a:t>pe</a:t>
            </a:r>
            <a:r>
              <a:rPr lang="en-US" altLang="ja-JP" sz="2000" dirty="0">
                <a:cs typeface="ＤＦＰ太丸ゴシック体"/>
              </a:rPr>
              <a:t>)       (</a:t>
            </a:r>
            <a:r>
              <a:rPr lang="en-US" altLang="ja-JP" sz="2000" i="1" dirty="0" err="1">
                <a:cs typeface="ＤＦＰ太丸ゴシック体"/>
              </a:rPr>
              <a:t>k</a:t>
            </a:r>
            <a:r>
              <a:rPr lang="en-US" altLang="ja-JP" sz="2000" baseline="-25000" dirty="0" err="1">
                <a:cs typeface="ＤＦＰ太丸ゴシック体"/>
              </a:rPr>
              <a:t>B</a:t>
            </a:r>
            <a:r>
              <a:rPr lang="en-US" altLang="ja-JP" sz="2000" i="1" dirty="0" err="1">
                <a:cs typeface="ＤＦＰ太丸ゴシック体"/>
              </a:rPr>
              <a:t>T</a:t>
            </a:r>
            <a:r>
              <a:rPr lang="en-US" altLang="ja-JP" sz="2000" baseline="-25000" dirty="0" err="1">
                <a:cs typeface="ＤＦＰ太丸ゴシック体"/>
              </a:rPr>
              <a:t>b</a:t>
            </a:r>
            <a:r>
              <a:rPr lang="en-US" altLang="ja-JP" sz="2000" dirty="0">
                <a:cs typeface="ＤＦＰ太丸ゴシック体"/>
              </a:rPr>
              <a:t> ≫ </a:t>
            </a:r>
            <a:r>
              <a:rPr lang="en-US" altLang="ja-JP" sz="2000" i="1" dirty="0">
                <a:cs typeface="ＤＦＰ太丸ゴシック体"/>
              </a:rPr>
              <a:t>m</a:t>
            </a:r>
            <a:r>
              <a:rPr lang="en-US" altLang="ja-JP" sz="2000" baseline="-25000" dirty="0">
                <a:cs typeface="ＤＦＰ太丸ゴシック体"/>
              </a:rPr>
              <a:t>e</a:t>
            </a:r>
            <a:r>
              <a:rPr lang="en-US" altLang="ja-JP" sz="2000" i="1" dirty="0">
                <a:cs typeface="ＤＦＰ太丸ゴシック体"/>
              </a:rPr>
              <a:t>c</a:t>
            </a:r>
            <a:r>
              <a:rPr lang="en-US" altLang="ja-JP" sz="2000" baseline="30000" dirty="0">
                <a:cs typeface="ＤＦＰ太丸ゴシック体"/>
              </a:rPr>
              <a:t>2</a:t>
            </a:r>
            <a:r>
              <a:rPr lang="en-US" altLang="ja-JP" sz="2000" dirty="0">
                <a:cs typeface="ＤＦＰ太丸ゴシック体"/>
              </a:rPr>
              <a:t>)</a:t>
            </a:r>
          </a:p>
          <a:p>
            <a:pPr defTabSz="914400">
              <a:spcBef>
                <a:spcPct val="20000"/>
              </a:spcBef>
              <a:defRPr/>
            </a:pPr>
            <a:endParaRPr lang="en-US" altLang="ja-JP" sz="2000" dirty="0">
              <a:latin typeface="+mn-ea"/>
              <a:cs typeface="ＤＦＰ太丸ゴシック体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ja-JP" altLang="en-US" sz="2000" dirty="0">
                <a:latin typeface="+mn-ea"/>
                <a:cs typeface="ＤＦＰ太丸ゴシック体"/>
              </a:rPr>
              <a:t>輝度温度</a:t>
            </a:r>
            <a:r>
              <a:rPr lang="en-US" altLang="ja-JP" sz="2000" dirty="0">
                <a:latin typeface="+mn-ea"/>
                <a:cs typeface="ＤＦＰ太丸ゴシック体"/>
              </a:rPr>
              <a:t> = </a:t>
            </a:r>
            <a:r>
              <a:rPr lang="ja-JP" altLang="en-US" sz="2000" dirty="0">
                <a:latin typeface="+mn-ea"/>
                <a:cs typeface="ＤＦＰ太丸ゴシック体"/>
              </a:rPr>
              <a:t>位相空間密度</a:t>
            </a:r>
            <a:r>
              <a:rPr lang="en-US" altLang="ja-JP" sz="2000" dirty="0">
                <a:latin typeface="+mn-ea"/>
                <a:cs typeface="ＤＦＰ太丸ゴシック体"/>
              </a:rPr>
              <a:t> 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en-US" altLang="ja-JP" sz="2000" i="1" dirty="0">
                <a:solidFill>
                  <a:srgbClr val="FF0000"/>
                </a:solidFill>
                <a:cs typeface="ＤＦＰ太丸ゴシック体"/>
              </a:rPr>
              <a:t>        </a:t>
            </a:r>
            <a:r>
              <a:rPr lang="ja-JP" altLang="en-US" sz="2000" i="1" dirty="0">
                <a:solidFill>
                  <a:srgbClr val="FF0000"/>
                </a:solidFill>
                <a:cs typeface="ＤＦＰ太丸ゴシック体"/>
              </a:rPr>
              <a:t>　　　</a:t>
            </a:r>
            <a:r>
              <a:rPr lang="en-US" altLang="ja-JP" sz="2000" i="1" dirty="0" err="1">
                <a:solidFill>
                  <a:srgbClr val="FF0000"/>
                </a:solidFill>
                <a:cs typeface="ＤＦＰ太丸ゴシック体"/>
              </a:rPr>
              <a:t>k</a:t>
            </a:r>
            <a:r>
              <a:rPr lang="en-US" altLang="ja-JP" sz="2000" baseline="-25000" dirty="0" err="1">
                <a:solidFill>
                  <a:srgbClr val="FF0000"/>
                </a:solidFill>
                <a:cs typeface="ＤＦＰ太丸ゴシック体"/>
              </a:rPr>
              <a:t>B</a:t>
            </a:r>
            <a:r>
              <a:rPr lang="en-US" altLang="ja-JP" sz="2000" i="1" dirty="0" err="1">
                <a:solidFill>
                  <a:srgbClr val="FF0000"/>
                </a:solidFill>
                <a:cs typeface="ＤＦＰ太丸ゴシック体"/>
              </a:rPr>
              <a:t>T</a:t>
            </a:r>
            <a:r>
              <a:rPr lang="en-US" altLang="ja-JP" sz="2000" baseline="-25000" dirty="0" err="1">
                <a:solidFill>
                  <a:srgbClr val="FF0000"/>
                </a:solidFill>
                <a:cs typeface="ＤＦＰ太丸ゴシック体"/>
              </a:rPr>
              <a:t>b</a:t>
            </a:r>
            <a:r>
              <a:rPr lang="en-US" altLang="ja-JP" sz="2000" dirty="0">
                <a:solidFill>
                  <a:srgbClr val="FF0000"/>
                </a:solidFill>
                <a:cs typeface="ＤＦＰ太丸ゴシック体"/>
              </a:rPr>
              <a:t>(</a:t>
            </a:r>
            <a:r>
              <a:rPr lang="en-US" altLang="ja-JP" sz="2000" i="1" dirty="0" err="1">
                <a:solidFill>
                  <a:srgbClr val="FF0000"/>
                </a:solidFill>
                <a:cs typeface="ＤＦＰ太丸ゴシック体"/>
              </a:rPr>
              <a:t>ν</a:t>
            </a:r>
            <a:r>
              <a:rPr lang="en-US" altLang="ja-JP" sz="2000" dirty="0">
                <a:solidFill>
                  <a:srgbClr val="FF0000"/>
                </a:solidFill>
                <a:cs typeface="ＤＦＰ太丸ゴシック体"/>
              </a:rPr>
              <a:t>) ≡ </a:t>
            </a:r>
            <a:r>
              <a:rPr lang="en-US" altLang="ja-JP" sz="2000" i="1" dirty="0" err="1">
                <a:solidFill>
                  <a:srgbClr val="FF0000"/>
                </a:solidFill>
                <a:cs typeface="ＤＦＰ太丸ゴシック体"/>
              </a:rPr>
              <a:t>hν</a:t>
            </a:r>
            <a:r>
              <a:rPr lang="en-US" altLang="ja-JP" sz="2000" i="1" dirty="0">
                <a:solidFill>
                  <a:srgbClr val="FF0000"/>
                </a:solidFill>
                <a:cs typeface="ＤＦＰ太丸ゴシック体"/>
              </a:rPr>
              <a:t> </a:t>
            </a:r>
            <a:r>
              <a:rPr lang="en-US" altLang="ja-JP" sz="2000" i="1" dirty="0" err="1">
                <a:solidFill>
                  <a:srgbClr val="FF0000"/>
                </a:solidFill>
                <a:cs typeface="ＤＦＰ太丸ゴシック体"/>
              </a:rPr>
              <a:t>n</a:t>
            </a:r>
            <a:r>
              <a:rPr lang="en-US" altLang="ja-JP" sz="2000" baseline="-25000" dirty="0" err="1">
                <a:solidFill>
                  <a:srgbClr val="FF0000"/>
                </a:solidFill>
                <a:cs typeface="ＤＦＰ太丸ゴシック体"/>
              </a:rPr>
              <a:t>ph</a:t>
            </a:r>
            <a:r>
              <a:rPr lang="en-US" altLang="ja-JP" sz="2000" dirty="0">
                <a:solidFill>
                  <a:srgbClr val="FF0000"/>
                </a:solidFill>
                <a:cs typeface="ＤＦＰ太丸ゴシック体"/>
              </a:rPr>
              <a:t>(</a:t>
            </a:r>
            <a:r>
              <a:rPr lang="en-US" altLang="ja-JP" sz="2000" i="1" dirty="0" err="1">
                <a:solidFill>
                  <a:srgbClr val="FF0000"/>
                </a:solidFill>
                <a:cs typeface="ＤＦＰ太丸ゴシック体"/>
              </a:rPr>
              <a:t>ν</a:t>
            </a:r>
            <a:r>
              <a:rPr lang="en-US" altLang="ja-JP" sz="2000" dirty="0">
                <a:solidFill>
                  <a:srgbClr val="FF0000"/>
                </a:solidFill>
                <a:cs typeface="ＤＦＰ太丸ゴシック体"/>
              </a:rPr>
              <a:t>)</a:t>
            </a:r>
            <a:endParaRPr lang="en-US" altLang="ja-JP" sz="2000" dirty="0">
              <a:cs typeface="ＤＦＰ太丸ゴシック体"/>
            </a:endParaRPr>
          </a:p>
          <a:p>
            <a:pPr defTabSz="914400">
              <a:spcBef>
                <a:spcPct val="20000"/>
              </a:spcBef>
              <a:defRPr/>
            </a:pPr>
            <a:endParaRPr lang="en-US" altLang="ja-JP" sz="2000" dirty="0">
              <a:solidFill>
                <a:srgbClr val="FF0000"/>
              </a:solidFill>
              <a:cs typeface="ＤＦＰ太丸ゴシック体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sz="2000" dirty="0">
                <a:solidFill>
                  <a:srgbClr val="000000"/>
                </a:solidFill>
                <a:cs typeface="ＤＦＰ太丸ゴシック体"/>
              </a:rPr>
              <a:t>Boson</a:t>
            </a:r>
            <a:r>
              <a:rPr lang="ja-JP" altLang="en-US" sz="2000" dirty="0">
                <a:solidFill>
                  <a:srgbClr val="000000"/>
                </a:solidFill>
                <a:cs typeface="ＤＦＰ太丸ゴシック体"/>
              </a:rPr>
              <a:t>なら</a:t>
            </a:r>
            <a:r>
              <a:rPr lang="en-US" altLang="ja-JP" sz="2000" i="1" dirty="0" err="1">
                <a:solidFill>
                  <a:srgbClr val="FF0000"/>
                </a:solidFill>
                <a:cs typeface="ＤＦＰ太丸ゴシック体"/>
              </a:rPr>
              <a:t>n</a:t>
            </a:r>
            <a:r>
              <a:rPr lang="en-US" altLang="ja-JP" sz="2000" baseline="-25000" dirty="0" err="1">
                <a:solidFill>
                  <a:srgbClr val="FF0000"/>
                </a:solidFill>
                <a:cs typeface="ＤＦＰ太丸ゴシック体"/>
              </a:rPr>
              <a:t>ph</a:t>
            </a:r>
            <a:r>
              <a:rPr lang="en-US" altLang="ja-JP" sz="2000" dirty="0">
                <a:solidFill>
                  <a:srgbClr val="FF0000"/>
                </a:solidFill>
                <a:cs typeface="ＤＦＰ太丸ゴシック体"/>
              </a:rPr>
              <a:t> &gt; 2</a:t>
            </a:r>
            <a:r>
              <a:rPr lang="ja-JP" altLang="en-US" sz="2000" dirty="0">
                <a:cs typeface="ＤＦＰ太丸ゴシック体"/>
              </a:rPr>
              <a:t>が可能</a:t>
            </a:r>
            <a:r>
              <a:rPr lang="en-US" altLang="ja-JP" sz="2000" dirty="0">
                <a:cs typeface="ＤＦＰ太丸ゴシック体"/>
              </a:rPr>
              <a:t>(BEC) =&gt; </a:t>
            </a:r>
            <a:r>
              <a:rPr lang="ja-JP" altLang="en-US" sz="2000" dirty="0">
                <a:cs typeface="ＤＦＰ太丸ゴシック体"/>
              </a:rPr>
              <a:t>誘導過程</a:t>
            </a:r>
            <a:endParaRPr lang="en-US" altLang="ja-JP" sz="2000" dirty="0">
              <a:cs typeface="ＤＦＰ太丸ゴシック体"/>
            </a:endParaRPr>
          </a:p>
          <a:p>
            <a:pPr defTabSz="914400">
              <a:spcBef>
                <a:spcPct val="20000"/>
              </a:spcBef>
              <a:defRPr/>
            </a:pPr>
            <a:endParaRPr lang="en-US" altLang="ja-JP" sz="2000" dirty="0">
              <a:cs typeface="ＤＦＰ太丸ゴシック体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ja-JP" altLang="en-US" sz="2000" dirty="0">
                <a:cs typeface="ＤＦＰ太丸ゴシック体"/>
              </a:rPr>
              <a:t>パルサーの放射は</a:t>
            </a:r>
            <a:r>
              <a:rPr lang="en-US" altLang="ja-JP" sz="2000" i="1" dirty="0" err="1">
                <a:cs typeface="ＤＦＰ太丸ゴシック体"/>
              </a:rPr>
              <a:t>n</a:t>
            </a:r>
            <a:r>
              <a:rPr lang="en-US" altLang="ja-JP" sz="2000" baseline="-25000" dirty="0" err="1">
                <a:cs typeface="ＤＦＰ太丸ゴシック体"/>
              </a:rPr>
              <a:t>ph</a:t>
            </a:r>
            <a:r>
              <a:rPr lang="en-US" altLang="ja-JP" sz="2000" dirty="0">
                <a:cs typeface="ＤＦＰ太丸ゴシック体"/>
              </a:rPr>
              <a:t> ~ 10</a:t>
            </a:r>
            <a:r>
              <a:rPr lang="en-US" altLang="ja-JP" sz="2000" baseline="30000" dirty="0">
                <a:cs typeface="ＤＦＰ太丸ゴシック体"/>
              </a:rPr>
              <a:t>27</a:t>
            </a:r>
            <a:r>
              <a:rPr lang="en-US" altLang="ja-JP" sz="2000" dirty="0">
                <a:cs typeface="ＤＦＰ太丸ゴシック体"/>
              </a:rPr>
              <a:t>!!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000" dirty="0">
              <a:cs typeface="ＤＦＰ太丸ゴシック体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000" dirty="0">
              <a:cs typeface="ＤＦＰ太丸ゴシック体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141" y="3798246"/>
            <a:ext cx="2730421" cy="2171510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6019141" y="3809082"/>
            <a:ext cx="2449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err="1">
                <a:solidFill>
                  <a:schemeClr val="bg1"/>
                </a:solidFill>
              </a:rPr>
              <a:t>Gekko</a:t>
            </a:r>
            <a:r>
              <a:rPr lang="en-US" altLang="ja-JP" sz="1100" b="1" dirty="0">
                <a:solidFill>
                  <a:schemeClr val="bg1"/>
                </a:solidFill>
              </a:rPr>
              <a:t> XII @ Osaka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45" name="サブタイトル 2"/>
          <p:cNvSpPr txBox="1">
            <a:spLocks/>
          </p:cNvSpPr>
          <p:nvPr/>
        </p:nvSpPr>
        <p:spPr>
          <a:xfrm>
            <a:off x="5520606" y="3102012"/>
            <a:ext cx="3616141" cy="28940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ja-JP" altLang="en-US" sz="2000" b="1" dirty="0">
                <a:latin typeface="+mj-ea"/>
                <a:ea typeface="+mj-ea"/>
                <a:cs typeface="ＤＦＰ太丸ゴシック体"/>
              </a:rPr>
              <a:t>パルサー放射の輝度温度</a:t>
            </a:r>
            <a:endParaRPr lang="en-US" altLang="ja-JP" sz="2000" b="1" dirty="0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46" name="サブタイトル 2"/>
          <p:cNvSpPr txBox="1">
            <a:spLocks/>
          </p:cNvSpPr>
          <p:nvPr/>
        </p:nvSpPr>
        <p:spPr>
          <a:xfrm>
            <a:off x="5809071" y="5918956"/>
            <a:ext cx="2988546" cy="28940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ja-JP" altLang="en-US" sz="2000" b="1" dirty="0">
                <a:latin typeface="+mj-ea"/>
                <a:ea typeface="+mj-ea"/>
                <a:cs typeface="ＤＦＰ太丸ゴシック体"/>
              </a:rPr>
              <a:t>地上レーザーの輝度温度</a:t>
            </a:r>
            <a:endParaRPr lang="en-US" altLang="ja-JP" sz="2000" b="1" dirty="0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34791" y="1109665"/>
            <a:ext cx="1382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taken from NASA</a:t>
            </a:r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27" y="5603721"/>
            <a:ext cx="2736338" cy="331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71" y="2805961"/>
            <a:ext cx="2791538" cy="331199"/>
          </a:xfrm>
          <a:prstGeom prst="rect">
            <a:avLst/>
          </a:prstGeom>
          <a:solidFill>
            <a:srgbClr val="FFFFFF"/>
          </a:solidFill>
          <a:ln>
            <a:solidFill>
              <a:srgbClr val="2F2B20"/>
            </a:solidFill>
          </a:ln>
        </p:spPr>
      </p:pic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ja-JP" altLang="en-US" dirty="0"/>
              <a:t>誘導コンプトン散乱とパルサー</a:t>
            </a:r>
            <a:endParaRPr kumimoji="1" lang="ja-JP" altLang="en-US" dirty="0"/>
          </a:p>
        </p:txBody>
      </p:sp>
      <p:pic>
        <p:nvPicPr>
          <p:cNvPr id="13" name="図 12" descr="latex-image-1.pdf">
            <a:extLst>
              <a:ext uri="{FF2B5EF4-FFF2-40B4-BE49-F238E27FC236}">
                <a16:creationId xmlns:a16="http://schemas.microsoft.com/office/drawing/2014/main" id="{D607D261-C590-F941-B1B6-FF2FA1A24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7" y="5464353"/>
            <a:ext cx="5677705" cy="521626"/>
          </a:xfrm>
          <a:prstGeom prst="rect">
            <a:avLst/>
          </a:prstGeom>
          <a:solidFill>
            <a:srgbClr val="FFFFFF"/>
          </a:solidFill>
          <a:ln>
            <a:solidFill>
              <a:srgbClr val="2F2B20"/>
            </a:solidFill>
          </a:ln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E2EABDF-1103-FC4F-9CBC-4907B58B74DE}"/>
              </a:ext>
            </a:extLst>
          </p:cNvPr>
          <p:cNvCxnSpPr/>
          <p:nvPr/>
        </p:nvCxnSpPr>
        <p:spPr>
          <a:xfrm>
            <a:off x="2122537" y="5912889"/>
            <a:ext cx="10554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7D254E8-0F95-6F48-847A-E2CD4CFA3B0E}"/>
              </a:ext>
            </a:extLst>
          </p:cNvPr>
          <p:cNvCxnSpPr/>
          <p:nvPr/>
        </p:nvCxnSpPr>
        <p:spPr>
          <a:xfrm>
            <a:off x="4421060" y="5912888"/>
            <a:ext cx="12171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82BBC66-07B3-C44A-BA6E-51FB264018F7}"/>
              </a:ext>
            </a:extLst>
          </p:cNvPr>
          <p:cNvCxnSpPr/>
          <p:nvPr/>
        </p:nvCxnSpPr>
        <p:spPr>
          <a:xfrm flipV="1">
            <a:off x="2702217" y="5913444"/>
            <a:ext cx="0" cy="20176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99C886B-238D-A24E-AB4C-7691548FEFD2}"/>
              </a:ext>
            </a:extLst>
          </p:cNvPr>
          <p:cNvCxnSpPr/>
          <p:nvPr/>
        </p:nvCxnSpPr>
        <p:spPr>
          <a:xfrm flipV="1">
            <a:off x="5025233" y="5924264"/>
            <a:ext cx="0" cy="20176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サブタイトル 2">
            <a:extLst>
              <a:ext uri="{FF2B5EF4-FFF2-40B4-BE49-F238E27FC236}">
                <a16:creationId xmlns:a16="http://schemas.microsoft.com/office/drawing/2014/main" id="{AD2A71FE-4C11-C947-B22D-5481B1D1AC54}"/>
              </a:ext>
            </a:extLst>
          </p:cNvPr>
          <p:cNvSpPr txBox="1">
            <a:spLocks/>
          </p:cNvSpPr>
          <p:nvPr/>
        </p:nvSpPr>
        <p:spPr>
          <a:xfrm>
            <a:off x="2104355" y="6135526"/>
            <a:ext cx="3548636" cy="366597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altLang="ja-JP" sz="1600" b="1" dirty="0">
                <a:latin typeface="ＤＦＰ太丸ゴシック体"/>
                <a:ea typeface="ＤＦＰ太丸ゴシック体"/>
                <a:cs typeface="ＤＦＰ太丸ゴシック体"/>
              </a:rPr>
              <a:t>spontaneous + induced terms</a:t>
            </a:r>
          </a:p>
        </p:txBody>
      </p:sp>
    </p:spTree>
    <p:extLst>
      <p:ext uri="{BB962C8B-B14F-4D97-AF65-F5344CB8AC3E}">
        <p14:creationId xmlns:p14="http://schemas.microsoft.com/office/powerpoint/2010/main" val="16734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B80C-8F83-0347-BEC6-BFB64EFA4DA9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591909" y="1152807"/>
            <a:ext cx="2150245" cy="1998134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j-ea"/>
              <a:ea typeface="+mj-ea"/>
            </a:endParaRPr>
          </a:p>
        </p:txBody>
      </p:sp>
      <p:cxnSp>
        <p:nvCxnSpPr>
          <p:cNvPr id="5" name="曲線コネクタ 4"/>
          <p:cNvCxnSpPr/>
          <p:nvPr/>
        </p:nvCxnSpPr>
        <p:spPr>
          <a:xfrm rot="1588928" flipH="1">
            <a:off x="2334335" y="3943409"/>
            <a:ext cx="362279" cy="353517"/>
          </a:xfrm>
          <a:prstGeom prst="curvedConnector3">
            <a:avLst>
              <a:gd name="adj1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曲線コネクタ 5"/>
          <p:cNvCxnSpPr/>
          <p:nvPr/>
        </p:nvCxnSpPr>
        <p:spPr>
          <a:xfrm rot="1588928" flipH="1">
            <a:off x="2105020" y="4397093"/>
            <a:ext cx="362279" cy="353517"/>
          </a:xfrm>
          <a:prstGeom prst="curvedConnector3">
            <a:avLst>
              <a:gd name="adj1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曲線コネクタ 6"/>
          <p:cNvCxnSpPr/>
          <p:nvPr/>
        </p:nvCxnSpPr>
        <p:spPr>
          <a:xfrm rot="1588928" flipH="1">
            <a:off x="1875707" y="4850027"/>
            <a:ext cx="362279" cy="353517"/>
          </a:xfrm>
          <a:prstGeom prst="curvedConnector3">
            <a:avLst>
              <a:gd name="adj1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7"/>
          <p:cNvSpPr/>
          <p:nvPr/>
        </p:nvSpPr>
        <p:spPr>
          <a:xfrm rot="6988928">
            <a:off x="2576375" y="3741391"/>
            <a:ext cx="152400" cy="167886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071701" y="3383772"/>
            <a:ext cx="1676400" cy="838200"/>
          </a:xfrm>
          <a:prstGeom prst="downArrow">
            <a:avLst/>
          </a:prstGeom>
          <a:solidFill>
            <a:srgbClr val="FFFFFF"/>
          </a:solidFill>
          <a:ln w="762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曲線コネクタ 9"/>
          <p:cNvCxnSpPr/>
          <p:nvPr/>
        </p:nvCxnSpPr>
        <p:spPr>
          <a:xfrm rot="16200000" flipH="1">
            <a:off x="4747670" y="2076776"/>
            <a:ext cx="362279" cy="353517"/>
          </a:xfrm>
          <a:prstGeom prst="curvedConnector3">
            <a:avLst>
              <a:gd name="adj1" fmla="val 50000"/>
            </a:avLst>
          </a:prstGeom>
          <a:solidFill>
            <a:srgbClr val="000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曲線コネクタ 10"/>
          <p:cNvCxnSpPr/>
          <p:nvPr/>
        </p:nvCxnSpPr>
        <p:spPr>
          <a:xfrm rot="16200000" flipH="1">
            <a:off x="5256006" y="2079723"/>
            <a:ext cx="362279" cy="353517"/>
          </a:xfrm>
          <a:prstGeom prst="curvedConnector3">
            <a:avLst>
              <a:gd name="adj1" fmla="val 50000"/>
            </a:avLst>
          </a:prstGeom>
          <a:solidFill>
            <a:srgbClr val="000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曲線コネクタ 11"/>
          <p:cNvCxnSpPr/>
          <p:nvPr/>
        </p:nvCxnSpPr>
        <p:spPr>
          <a:xfrm rot="16200000" flipH="1">
            <a:off x="5763670" y="2083004"/>
            <a:ext cx="362279" cy="353517"/>
          </a:xfrm>
          <a:prstGeom prst="curvedConnector3">
            <a:avLst>
              <a:gd name="adj1" fmla="val 50000"/>
            </a:avLst>
          </a:prstGeom>
          <a:solidFill>
            <a:srgbClr val="000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曲線コネクタ 12"/>
          <p:cNvCxnSpPr/>
          <p:nvPr/>
        </p:nvCxnSpPr>
        <p:spPr>
          <a:xfrm rot="16200000" flipH="1">
            <a:off x="6272006" y="2085951"/>
            <a:ext cx="362279" cy="353517"/>
          </a:xfrm>
          <a:prstGeom prst="curvedConnector3">
            <a:avLst>
              <a:gd name="adj1" fmla="val 50000"/>
            </a:avLst>
          </a:prstGeom>
          <a:solidFill>
            <a:srgbClr val="000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曲線コネクタ 13"/>
          <p:cNvCxnSpPr/>
          <p:nvPr/>
        </p:nvCxnSpPr>
        <p:spPr>
          <a:xfrm rot="16200000" flipH="1">
            <a:off x="6780006" y="2089248"/>
            <a:ext cx="362279" cy="353517"/>
          </a:xfrm>
          <a:prstGeom prst="curvedConnector3">
            <a:avLst>
              <a:gd name="adj1" fmla="val 50000"/>
            </a:avLst>
          </a:prstGeom>
          <a:solidFill>
            <a:srgbClr val="000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曲線コネクタ 14"/>
          <p:cNvCxnSpPr/>
          <p:nvPr/>
        </p:nvCxnSpPr>
        <p:spPr>
          <a:xfrm rot="16200000" flipH="1">
            <a:off x="7287670" y="2092529"/>
            <a:ext cx="362279" cy="353517"/>
          </a:xfrm>
          <a:prstGeom prst="curvedConnector3">
            <a:avLst>
              <a:gd name="adj1" fmla="val 50000"/>
            </a:avLst>
          </a:prstGeom>
          <a:solidFill>
            <a:srgbClr val="000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二等辺三角形 15"/>
          <p:cNvSpPr/>
          <p:nvPr/>
        </p:nvSpPr>
        <p:spPr>
          <a:xfrm>
            <a:off x="4527576" y="2178348"/>
            <a:ext cx="152400" cy="167886"/>
          </a:xfrm>
          <a:prstGeom prst="triangle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871226" y="1809153"/>
            <a:ext cx="78559" cy="85102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871225" y="1218156"/>
            <a:ext cx="78559" cy="8510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41893" y="1386110"/>
            <a:ext cx="173016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+mj-ea"/>
                <a:ea typeface="+mj-ea"/>
                <a:cs typeface="ＤＦＰ太丸ゴシック体"/>
              </a:rPr>
              <a:t>電子</a:t>
            </a:r>
            <a:r>
              <a:rPr lang="en-US" altLang="ja-JP" dirty="0">
                <a:latin typeface="+mj-ea"/>
                <a:ea typeface="+mj-ea"/>
                <a:cs typeface="ＤＦＰ太丸ゴシック体"/>
              </a:rPr>
              <a:t> (</a:t>
            </a:r>
            <a:r>
              <a:rPr lang="ja-JP" altLang="en-US" dirty="0">
                <a:latin typeface="+mj-ea"/>
                <a:ea typeface="+mj-ea"/>
                <a:cs typeface="ＤＦＰ太丸ゴシック体"/>
              </a:rPr>
              <a:t>密度</a:t>
            </a:r>
            <a:r>
              <a:rPr lang="en-US" altLang="ja-JP" dirty="0">
                <a:latin typeface="+mj-ea"/>
                <a:ea typeface="+mj-ea"/>
                <a:cs typeface="ＤＦＰ太丸ゴシック体"/>
              </a:rPr>
              <a:t>: </a:t>
            </a:r>
            <a:r>
              <a:rPr lang="ja-JP" altLang="en-US" dirty="0">
                <a:latin typeface="+mj-ea"/>
                <a:ea typeface="+mj-ea"/>
                <a:cs typeface="ＤＦＰ太丸ゴシック体"/>
              </a:rPr>
              <a:t>　</a:t>
            </a:r>
            <a:r>
              <a:rPr lang="en-US" altLang="ja-JP" dirty="0">
                <a:latin typeface="+mj-ea"/>
                <a:ea typeface="+mj-ea"/>
                <a:cs typeface="ＤＦＰ太丸ゴシック体"/>
              </a:rPr>
              <a:t>  )</a:t>
            </a:r>
            <a:endParaRPr kumimoji="1" lang="en-US" altLang="ja-JP" dirty="0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41893" y="1917870"/>
            <a:ext cx="182033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+mj-ea"/>
                <a:ea typeface="+mj-ea"/>
                <a:cs typeface="ＤＦＰ太丸ゴシック体"/>
              </a:rPr>
              <a:t>イオン</a:t>
            </a:r>
            <a:r>
              <a:rPr lang="en-US" altLang="ja-JP" dirty="0">
                <a:latin typeface="+mj-ea"/>
                <a:ea typeface="+mj-ea"/>
                <a:cs typeface="ＤＦＰ太丸ゴシック体"/>
              </a:rPr>
              <a:t> or </a:t>
            </a:r>
            <a:r>
              <a:rPr lang="ja-JP" altLang="en-US" dirty="0">
                <a:latin typeface="+mj-ea"/>
                <a:ea typeface="+mj-ea"/>
                <a:cs typeface="ＤＦＰ太丸ゴシック体"/>
              </a:rPr>
              <a:t>陽電子</a:t>
            </a:r>
            <a:endParaRPr kumimoji="1" lang="en-US" altLang="ja-JP" dirty="0">
              <a:latin typeface="+mj-ea"/>
              <a:ea typeface="+mj-ea"/>
              <a:cs typeface="ＤＦＰ太丸ゴシック体"/>
            </a:endParaRPr>
          </a:p>
        </p:txBody>
      </p:sp>
      <p:cxnSp>
        <p:nvCxnSpPr>
          <p:cNvPr id="21" name="曲線コネクタ 20"/>
          <p:cNvCxnSpPr/>
          <p:nvPr/>
        </p:nvCxnSpPr>
        <p:spPr>
          <a:xfrm rot="16200000" flipH="1">
            <a:off x="2069913" y="2232907"/>
            <a:ext cx="362279" cy="353517"/>
          </a:xfrm>
          <a:prstGeom prst="curvedConnector3">
            <a:avLst>
              <a:gd name="adj1" fmla="val 50000"/>
            </a:avLst>
          </a:prstGeom>
          <a:solidFill>
            <a:srgbClr val="000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二等辺三角形 21"/>
          <p:cNvSpPr/>
          <p:nvPr/>
        </p:nvSpPr>
        <p:spPr>
          <a:xfrm>
            <a:off x="1849819" y="2334479"/>
            <a:ext cx="152400" cy="167886"/>
          </a:xfrm>
          <a:prstGeom prst="triangle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17116" y="2477285"/>
            <a:ext cx="171753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+mj-ea"/>
                <a:ea typeface="+mj-ea"/>
                <a:cs typeface="ＤＦＰ太丸ゴシック体"/>
              </a:rPr>
              <a:t>電磁波</a:t>
            </a:r>
            <a:endParaRPr lang="en-US" altLang="ja-JP" dirty="0">
              <a:latin typeface="+mj-ea"/>
              <a:ea typeface="+mj-ea"/>
              <a:cs typeface="ＤＦＰ太丸ゴシック体"/>
            </a:endParaRPr>
          </a:p>
          <a:p>
            <a:r>
              <a:rPr lang="en-US" altLang="ja-JP" dirty="0">
                <a:latin typeface="+mj-ea"/>
                <a:ea typeface="+mj-ea"/>
                <a:cs typeface="ＤＦＰ太丸ゴシック体"/>
              </a:rPr>
              <a:t>(</a:t>
            </a:r>
            <a:r>
              <a:rPr lang="ja-JP" altLang="en-US" dirty="0">
                <a:latin typeface="+mj-ea"/>
                <a:ea typeface="+mj-ea"/>
                <a:cs typeface="ＤＦＰ太丸ゴシック体"/>
              </a:rPr>
              <a:t>輝度温度</a:t>
            </a:r>
            <a:r>
              <a:rPr lang="en-US" altLang="ja-JP" dirty="0">
                <a:latin typeface="+mj-ea"/>
                <a:ea typeface="+mj-ea"/>
                <a:cs typeface="ＤＦＰ太丸ゴシック体"/>
              </a:rPr>
              <a:t>:      ) </a:t>
            </a:r>
            <a:endParaRPr kumimoji="1" lang="en-US" altLang="ja-JP" dirty="0">
              <a:latin typeface="+mj-ea"/>
              <a:ea typeface="+mj-ea"/>
              <a:cs typeface="ＤＦＰ太丸ゴシック体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231" y="1521338"/>
            <a:ext cx="291973" cy="199771"/>
          </a:xfrm>
          <a:prstGeom prst="rect">
            <a:avLst/>
          </a:prstGeom>
          <a:effectLst/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802" y="2854891"/>
            <a:ext cx="293370" cy="237490"/>
          </a:xfrm>
          <a:prstGeom prst="rect">
            <a:avLst/>
          </a:prstGeom>
          <a:effectLst/>
        </p:spPr>
      </p:pic>
      <p:sp>
        <p:nvSpPr>
          <p:cNvPr id="27" name="円/楕円 26"/>
          <p:cNvSpPr/>
          <p:nvPr/>
        </p:nvSpPr>
        <p:spPr>
          <a:xfrm>
            <a:off x="2463454" y="4193041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2519482" y="4711517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1974533" y="4653676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2966480" y="4920533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2153634" y="4876266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2699424" y="5153354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1957234" y="5184995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2712217" y="5582993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2167491" y="5505628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2334347" y="5815450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988090" y="4276870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157860" y="5653037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2255788" y="4470132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2502733" y="4920533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2712217" y="4431449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798654" y="4689148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1895974" y="4869221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2363889" y="5157637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2442449" y="5408740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2966480" y="5403303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1681512" y="5235003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1937894" y="5776768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2688622" y="5815963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3356086" y="5203146"/>
            <a:ext cx="78559" cy="77365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2105187" y="4658887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2161215" y="5177363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1616267" y="5119521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608214" y="5386378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1795368" y="5342111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2341157" y="5619199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1598968" y="5650840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2353950" y="6048839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1809225" y="5971473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1976081" y="6281296"/>
            <a:ext cx="78559" cy="77365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1629824" y="4742716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2799594" y="6118882"/>
            <a:ext cx="78559" cy="77365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825505" y="5025241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2144466" y="5386378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2353950" y="4897295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2353950" y="5281324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1537708" y="5335067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2005623" y="5623483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2084182" y="5874586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2555022" y="5842552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1323246" y="5700848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1579628" y="6242613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2330355" y="6281809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2997820" y="5668991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cxnSp>
        <p:nvCxnSpPr>
          <p:cNvPr id="75" name="曲線コネクタ 74"/>
          <p:cNvCxnSpPr/>
          <p:nvPr/>
        </p:nvCxnSpPr>
        <p:spPr>
          <a:xfrm rot="16200000" flipH="1">
            <a:off x="2275394" y="5057042"/>
            <a:ext cx="362279" cy="353517"/>
          </a:xfrm>
          <a:prstGeom prst="curvedConnector3">
            <a:avLst>
              <a:gd name="adj1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曲線コネクタ 75"/>
          <p:cNvCxnSpPr/>
          <p:nvPr/>
        </p:nvCxnSpPr>
        <p:spPr>
          <a:xfrm rot="16200000" flipH="1">
            <a:off x="2783730" y="5059989"/>
            <a:ext cx="362279" cy="353517"/>
          </a:xfrm>
          <a:prstGeom prst="curvedConnector3">
            <a:avLst>
              <a:gd name="adj1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曲線コネクタ 76"/>
          <p:cNvCxnSpPr/>
          <p:nvPr/>
        </p:nvCxnSpPr>
        <p:spPr>
          <a:xfrm rot="16200000" flipH="1">
            <a:off x="3291394" y="5063270"/>
            <a:ext cx="362279" cy="353517"/>
          </a:xfrm>
          <a:prstGeom prst="curvedConnector3">
            <a:avLst>
              <a:gd name="adj1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曲線コネクタ 77"/>
          <p:cNvCxnSpPr/>
          <p:nvPr/>
        </p:nvCxnSpPr>
        <p:spPr>
          <a:xfrm rot="16200000" flipH="1">
            <a:off x="3799730" y="5066217"/>
            <a:ext cx="362279" cy="353517"/>
          </a:xfrm>
          <a:prstGeom prst="curvedConnector3">
            <a:avLst>
              <a:gd name="adj1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二等辺三角形 78"/>
          <p:cNvSpPr/>
          <p:nvPr/>
        </p:nvSpPr>
        <p:spPr>
          <a:xfrm>
            <a:off x="2055300" y="5158614"/>
            <a:ext cx="152400" cy="167886"/>
          </a:xfrm>
          <a:prstGeom prst="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851799" y="6447172"/>
            <a:ext cx="140645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+mj-ea"/>
                <a:ea typeface="+mj-ea"/>
                <a:cs typeface="ＤＦＰ太丸ゴシック体"/>
              </a:rPr>
              <a:t>トムソン散乱</a:t>
            </a:r>
            <a:endParaRPr kumimoji="1" lang="en-US" altLang="ja-JP" dirty="0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372377" y="6447172"/>
            <a:ext cx="204394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+mj-ea"/>
                <a:ea typeface="+mj-ea"/>
                <a:cs typeface="ＤＦＰ太丸ゴシック体"/>
              </a:rPr>
              <a:t>誘導コンプトン散乱</a:t>
            </a:r>
            <a:endParaRPr kumimoji="1" lang="en-US" altLang="ja-JP" dirty="0"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6137987" y="1119642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5649066" y="1580277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6641013" y="1847134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6373957" y="2079955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6386750" y="2509594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5662623" y="1203471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6832393" y="2579638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6473187" y="1615749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116982" y="2335341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7030619" y="2129747"/>
            <a:ext cx="78559" cy="77365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5290800" y="2046122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5650614" y="3207897"/>
            <a:ext cx="78559" cy="77365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5500038" y="1951842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6028483" y="1823896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5758715" y="2801187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4997779" y="2627449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5254161" y="3169214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004888" y="3208410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00" name="円/楕円 99"/>
          <p:cNvSpPr/>
          <p:nvPr/>
        </p:nvSpPr>
        <p:spPr>
          <a:xfrm>
            <a:off x="6672353" y="2595592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cxnSp>
        <p:nvCxnSpPr>
          <p:cNvPr id="101" name="曲線コネクタ 100"/>
          <p:cNvCxnSpPr/>
          <p:nvPr/>
        </p:nvCxnSpPr>
        <p:spPr>
          <a:xfrm rot="16200000" flipH="1">
            <a:off x="6161579" y="5116310"/>
            <a:ext cx="362279" cy="353517"/>
          </a:xfrm>
          <a:prstGeom prst="curvedConnector3">
            <a:avLst>
              <a:gd name="adj1" fmla="val 50000"/>
            </a:avLst>
          </a:prstGeom>
          <a:solidFill>
            <a:schemeClr val="tx1"/>
          </a:solidFill>
          <a:ln w="76200" cmpd="sng"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曲線コネクタ 101"/>
          <p:cNvCxnSpPr/>
          <p:nvPr/>
        </p:nvCxnSpPr>
        <p:spPr>
          <a:xfrm rot="16200000" flipH="1">
            <a:off x="6669915" y="5119257"/>
            <a:ext cx="362279" cy="353517"/>
          </a:xfrm>
          <a:prstGeom prst="curvedConnector3">
            <a:avLst>
              <a:gd name="adj1" fmla="val 50000"/>
            </a:avLst>
          </a:prstGeom>
          <a:solidFill>
            <a:schemeClr val="tx1"/>
          </a:solidFill>
          <a:ln w="76200" cmpd="sng"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曲線コネクタ 102"/>
          <p:cNvCxnSpPr/>
          <p:nvPr/>
        </p:nvCxnSpPr>
        <p:spPr>
          <a:xfrm rot="16200000" flipH="1">
            <a:off x="7177579" y="5122538"/>
            <a:ext cx="362279" cy="353517"/>
          </a:xfrm>
          <a:prstGeom prst="curvedConnector3">
            <a:avLst>
              <a:gd name="adj1" fmla="val 50000"/>
            </a:avLst>
          </a:prstGeom>
          <a:solidFill>
            <a:schemeClr val="tx1"/>
          </a:solidFill>
          <a:ln w="76200" cmpd="sng"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曲線コネクタ 103"/>
          <p:cNvCxnSpPr/>
          <p:nvPr/>
        </p:nvCxnSpPr>
        <p:spPr>
          <a:xfrm rot="16200000" flipH="1">
            <a:off x="7685915" y="5125485"/>
            <a:ext cx="362279" cy="353517"/>
          </a:xfrm>
          <a:prstGeom prst="curvedConnector3">
            <a:avLst>
              <a:gd name="adj1" fmla="val 50000"/>
            </a:avLst>
          </a:prstGeom>
          <a:solidFill>
            <a:schemeClr val="tx1"/>
          </a:solidFill>
          <a:ln w="76200" cmpd="sng">
            <a:solidFill>
              <a:srgbClr val="000000"/>
            </a:solidFill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二等辺三角形 104"/>
          <p:cNvSpPr/>
          <p:nvPr/>
        </p:nvSpPr>
        <p:spPr>
          <a:xfrm>
            <a:off x="5941485" y="5217882"/>
            <a:ext cx="152400" cy="167886"/>
          </a:xfrm>
          <a:prstGeom prst="triangle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07" name="左矢印 106"/>
          <p:cNvSpPr/>
          <p:nvPr/>
        </p:nvSpPr>
        <p:spPr>
          <a:xfrm>
            <a:off x="3100189" y="3185751"/>
            <a:ext cx="1546944" cy="1081837"/>
          </a:xfrm>
          <a:prstGeom prst="leftArrow">
            <a:avLst/>
          </a:prstGeom>
          <a:solidFill>
            <a:srgbClr val="FFFFFF"/>
          </a:solidFill>
          <a:ln w="76200" cmpd="sng">
            <a:solidFill>
              <a:srgbClr val="000000"/>
            </a:solidFill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108" name="図 10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76" y="3426099"/>
            <a:ext cx="901700" cy="431800"/>
          </a:xfrm>
          <a:prstGeom prst="rect">
            <a:avLst/>
          </a:prstGeom>
          <a:effectLst/>
          <a:scene3d>
            <a:camera prst="orthographicFront">
              <a:rot lat="0" lon="0" rev="1800000"/>
            </a:camera>
            <a:lightRig rig="threePt" dir="t"/>
          </a:scene3d>
        </p:spPr>
      </p:pic>
      <p:sp>
        <p:nvSpPr>
          <p:cNvPr id="109" name="円/楕円 108"/>
          <p:cNvSpPr/>
          <p:nvPr/>
        </p:nvSpPr>
        <p:spPr>
          <a:xfrm>
            <a:off x="6137986" y="4193042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10" name="円/楕円 109"/>
          <p:cNvSpPr/>
          <p:nvPr/>
        </p:nvSpPr>
        <p:spPr>
          <a:xfrm>
            <a:off x="5649065" y="4653677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11" name="円/楕円 110"/>
          <p:cNvSpPr/>
          <p:nvPr/>
        </p:nvSpPr>
        <p:spPr>
          <a:xfrm>
            <a:off x="6641012" y="4920534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12" name="円/楕円 111"/>
          <p:cNvSpPr/>
          <p:nvPr/>
        </p:nvSpPr>
        <p:spPr>
          <a:xfrm>
            <a:off x="6373956" y="5153355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13" name="円/楕円 112"/>
          <p:cNvSpPr/>
          <p:nvPr/>
        </p:nvSpPr>
        <p:spPr>
          <a:xfrm>
            <a:off x="6386749" y="5582994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14" name="円/楕円 113"/>
          <p:cNvSpPr/>
          <p:nvPr/>
        </p:nvSpPr>
        <p:spPr>
          <a:xfrm>
            <a:off x="5662622" y="4276871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15" name="円/楕円 114"/>
          <p:cNvSpPr/>
          <p:nvPr/>
        </p:nvSpPr>
        <p:spPr>
          <a:xfrm>
            <a:off x="6832392" y="5653038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16" name="円/楕円 115"/>
          <p:cNvSpPr/>
          <p:nvPr/>
        </p:nvSpPr>
        <p:spPr>
          <a:xfrm>
            <a:off x="6473186" y="4689149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17" name="円/楕円 116"/>
          <p:cNvSpPr/>
          <p:nvPr/>
        </p:nvSpPr>
        <p:spPr>
          <a:xfrm>
            <a:off x="6116981" y="5408741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18" name="円/楕円 117"/>
          <p:cNvSpPr/>
          <p:nvPr/>
        </p:nvSpPr>
        <p:spPr>
          <a:xfrm>
            <a:off x="7030618" y="5203147"/>
            <a:ext cx="78559" cy="77365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19" name="円/楕円 118"/>
          <p:cNvSpPr/>
          <p:nvPr/>
        </p:nvSpPr>
        <p:spPr>
          <a:xfrm>
            <a:off x="5290799" y="5119522"/>
            <a:ext cx="78559" cy="7736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20" name="円/楕円 119"/>
          <p:cNvSpPr/>
          <p:nvPr/>
        </p:nvSpPr>
        <p:spPr>
          <a:xfrm>
            <a:off x="5650613" y="6281297"/>
            <a:ext cx="78559" cy="77365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21" name="円/楕円 120"/>
          <p:cNvSpPr/>
          <p:nvPr/>
        </p:nvSpPr>
        <p:spPr>
          <a:xfrm>
            <a:off x="5500037" y="5025242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22" name="円/楕円 121"/>
          <p:cNvSpPr/>
          <p:nvPr/>
        </p:nvSpPr>
        <p:spPr>
          <a:xfrm>
            <a:off x="6028482" y="4897296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23" name="円/楕円 122"/>
          <p:cNvSpPr/>
          <p:nvPr/>
        </p:nvSpPr>
        <p:spPr>
          <a:xfrm>
            <a:off x="5758714" y="5874587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24" name="円/楕円 123"/>
          <p:cNvSpPr/>
          <p:nvPr/>
        </p:nvSpPr>
        <p:spPr>
          <a:xfrm>
            <a:off x="4997778" y="5700849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25" name="円/楕円 124"/>
          <p:cNvSpPr/>
          <p:nvPr/>
        </p:nvSpPr>
        <p:spPr>
          <a:xfrm>
            <a:off x="5254160" y="6242614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26" name="円/楕円 125"/>
          <p:cNvSpPr/>
          <p:nvPr/>
        </p:nvSpPr>
        <p:spPr>
          <a:xfrm>
            <a:off x="6004887" y="6281810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sp>
        <p:nvSpPr>
          <p:cNvPr id="127" name="円/楕円 126"/>
          <p:cNvSpPr/>
          <p:nvPr/>
        </p:nvSpPr>
        <p:spPr>
          <a:xfrm>
            <a:off x="6672352" y="5668992"/>
            <a:ext cx="78559" cy="7736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ＤＦＰ太丸ゴシック体"/>
              <a:cs typeface="ＤＦＰ太丸ゴシック体"/>
            </a:endParaRPr>
          </a:p>
        </p:txBody>
      </p:sp>
      <p:pic>
        <p:nvPicPr>
          <p:cNvPr id="128" name="図 12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92" y="3581397"/>
            <a:ext cx="706086" cy="324418"/>
          </a:xfrm>
          <a:prstGeom prst="rect">
            <a:avLst/>
          </a:prstGeom>
          <a:effectLst/>
        </p:spPr>
      </p:pic>
      <p:sp>
        <p:nvSpPr>
          <p:cNvPr id="129" name="爆発 1 128"/>
          <p:cNvSpPr/>
          <p:nvPr/>
        </p:nvSpPr>
        <p:spPr>
          <a:xfrm>
            <a:off x="5356478" y="5005142"/>
            <a:ext cx="615757" cy="592667"/>
          </a:xfrm>
          <a:prstGeom prst="irregularSeal1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</a:rPr>
              <a:t>?</a:t>
            </a:r>
            <a:endParaRPr kumimoji="1" lang="ja-JP" altLang="en-US" sz="2400" dirty="0">
              <a:solidFill>
                <a:srgbClr val="FF0000"/>
              </a:solidFill>
              <a:ea typeface="ＤＦＰ太丸ゴシック体"/>
              <a:cs typeface="ＤＦＰ太丸ゴシック体"/>
            </a:endParaRPr>
          </a:p>
        </p:txBody>
      </p:sp>
      <p:sp>
        <p:nvSpPr>
          <p:cNvPr id="130" name="爆発 1 129"/>
          <p:cNvSpPr/>
          <p:nvPr/>
        </p:nvSpPr>
        <p:spPr>
          <a:xfrm>
            <a:off x="1806443" y="5107073"/>
            <a:ext cx="315980" cy="304132"/>
          </a:xfrm>
          <a:prstGeom prst="irregularSeal1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6798327" y="975874"/>
            <a:ext cx="87716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ja-JP" altLang="en-US" dirty="0">
                <a:ea typeface="ＤＦＰ太丸ゴシック体"/>
                <a:cs typeface="ＤＦＰ太丸ゴシック体"/>
              </a:rPr>
              <a:t>低密度</a:t>
            </a:r>
            <a:r>
              <a:rPr lang="en-US" altLang="ja-JP" dirty="0">
                <a:ea typeface="ＤＦＰ太丸ゴシック体"/>
                <a:cs typeface="ＤＦＰ太丸ゴシック体"/>
              </a:rPr>
              <a:t> </a:t>
            </a:r>
          </a:p>
          <a:p>
            <a:r>
              <a:rPr kumimoji="1" lang="en-US" altLang="ja-JP" dirty="0">
                <a:ea typeface="ＤＦＰ太丸ゴシック体"/>
                <a:cs typeface="ＤＦＰ太丸ゴシック体"/>
              </a:rPr>
              <a:t>&amp;</a:t>
            </a:r>
          </a:p>
          <a:p>
            <a:r>
              <a:rPr lang="ja-JP" altLang="en-US" dirty="0">
                <a:ea typeface="ＤＦＰ太丸ゴシック体"/>
                <a:cs typeface="ＤＦＰ太丸ゴシック体"/>
              </a:rPr>
              <a:t>低輝度</a:t>
            </a:r>
            <a:r>
              <a:rPr lang="en-US" altLang="ja-JP" dirty="0">
                <a:ea typeface="ＤＦＰ太丸ゴシック体"/>
                <a:cs typeface="ＤＦＰ太丸ゴシック体"/>
              </a:rPr>
              <a:t> </a:t>
            </a:r>
            <a:endParaRPr kumimoji="1" lang="en-US" altLang="ja-JP" dirty="0">
              <a:ea typeface="ＤＦＰ太丸ゴシック体"/>
              <a:cs typeface="ＤＦＰ太丸ゴシック体"/>
            </a:endParaRPr>
          </a:p>
        </p:txBody>
      </p:sp>
      <p:cxnSp>
        <p:nvCxnSpPr>
          <p:cNvPr id="132" name="直線コネクタ 131"/>
          <p:cNvCxnSpPr/>
          <p:nvPr/>
        </p:nvCxnSpPr>
        <p:spPr>
          <a:xfrm>
            <a:off x="4580641" y="3991256"/>
            <a:ext cx="8467" cy="2188634"/>
          </a:xfrm>
          <a:prstGeom prst="line">
            <a:avLst/>
          </a:prstGeom>
          <a:ln>
            <a:solidFill>
              <a:srgbClr val="00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4" name="図 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880" y="1059019"/>
            <a:ext cx="353287" cy="241723"/>
          </a:xfrm>
          <a:prstGeom prst="rect">
            <a:avLst/>
          </a:prstGeom>
          <a:effectLst/>
        </p:spPr>
      </p:pic>
      <p:pic>
        <p:nvPicPr>
          <p:cNvPr id="135" name="図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459" y="1608957"/>
            <a:ext cx="322707" cy="261239"/>
          </a:xfrm>
          <a:prstGeom prst="rect">
            <a:avLst/>
          </a:prstGeom>
          <a:effectLst/>
        </p:spPr>
      </p:pic>
      <p:sp>
        <p:nvSpPr>
          <p:cNvPr id="133" name="タイトル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誘導散乱によるスペクトル変化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748948" y="4005923"/>
            <a:ext cx="2145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FF0000"/>
                </a:solidFill>
                <a:latin typeface="+mn-ea"/>
                <a:cs typeface="ＤＦＰ太丸ゴシック体"/>
              </a:rPr>
              <a:t>散乱されるとどうなる</a:t>
            </a:r>
            <a:r>
              <a:rPr lang="en-US" altLang="ja-JP" sz="2800" b="1" dirty="0">
                <a:solidFill>
                  <a:srgbClr val="FF0000"/>
                </a:solidFill>
                <a:latin typeface="+mn-ea"/>
                <a:cs typeface="ＤＦＰ太丸ゴシック体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367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5408" y="1428803"/>
            <a:ext cx="70531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パルサー星雲の多波長観測</a:t>
            </a: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 err="1"/>
              <a:t>Rees&amp;Gunn</a:t>
            </a:r>
            <a:r>
              <a:rPr lang="en-US" altLang="ja-JP" sz="2000" dirty="0"/>
              <a:t>(1974)</a:t>
            </a:r>
            <a:r>
              <a:rPr lang="ja-JP" altLang="en-US" sz="2000" dirty="0"/>
              <a:t>からの脱却</a:t>
            </a:r>
            <a:r>
              <a:rPr lang="en-US" altLang="ja-JP" sz="2000" dirty="0"/>
              <a:t>  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ja-JP" altLang="en-US" sz="2000" dirty="0"/>
              <a:t>近年の</a:t>
            </a:r>
            <a:r>
              <a:rPr lang="en-US" altLang="ja-JP" sz="2000" dirty="0"/>
              <a:t>3D MHD simulation</a:t>
            </a:r>
            <a:r>
              <a:rPr lang="ja-JP" altLang="en-US" sz="2000" dirty="0"/>
              <a:t>と相補的な理論研究</a:t>
            </a: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One-zone data</a:t>
            </a:r>
            <a:r>
              <a:rPr lang="ja-JP" altLang="en-US" sz="2000" dirty="0"/>
              <a:t>より一段階洗練された観測データが欲しい。</a:t>
            </a:r>
            <a:endParaRPr lang="en-US" altLang="ja-JP" sz="2000" dirty="0"/>
          </a:p>
          <a:p>
            <a:endParaRPr lang="en-US" altLang="ja-JP" sz="2000" dirty="0"/>
          </a:p>
          <a:p>
            <a:pPr algn="ctr"/>
            <a:r>
              <a:rPr lang="ja-JP" altLang="en-US" sz="2000" dirty="0"/>
              <a:t>誘導コンプトン散乱のレーザー実験</a:t>
            </a: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~70</a:t>
            </a:r>
            <a:r>
              <a:rPr lang="ja-JP" altLang="en-US" sz="2000" dirty="0"/>
              <a:t>年代から捨て置かれた問題</a:t>
            </a: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ja-JP" altLang="en-US" sz="2000" dirty="0"/>
              <a:t>近年の短パルスレーザーで実験可能性が出てきた。</a:t>
            </a: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ja-JP" altLang="en-US" sz="2000" dirty="0"/>
              <a:t>正しく非線形物理を理解し、電波パルサーの機構解明へ。</a:t>
            </a:r>
            <a:endParaRPr lang="en-US" altLang="ja-JP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EA208C-8118-E640-B8D4-B213F9AB99C8}"/>
              </a:ext>
            </a:extLst>
          </p:cNvPr>
          <p:cNvSpPr txBox="1"/>
          <p:nvPr/>
        </p:nvSpPr>
        <p:spPr>
          <a:xfrm>
            <a:off x="634399" y="939533"/>
            <a:ext cx="7885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atin typeface="+mj-lt"/>
                <a:cs typeface="Times New Roman" charset="0"/>
              </a:rPr>
              <a:t>様々な手法でパルサー風プラズマを研究</a:t>
            </a:r>
            <a:endParaRPr lang="en-US" altLang="ja-JP" sz="3200" b="1" dirty="0">
              <a:latin typeface="+mj-lt"/>
              <a:cs typeface="Times New Roman" charset="0"/>
            </a:endParaRPr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9E8507C4-C958-7345-9194-149ECCD31133}"/>
              </a:ext>
            </a:extLst>
          </p:cNvPr>
          <p:cNvSpPr txBox="1">
            <a:spLocks/>
          </p:cNvSpPr>
          <p:nvPr/>
        </p:nvSpPr>
        <p:spPr>
          <a:xfrm>
            <a:off x="853680" y="6243771"/>
            <a:ext cx="7453465" cy="590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tx1"/>
                </a:solidFill>
                <a:latin typeface="ＤＦＰ太丸ゴシック体"/>
                <a:ea typeface="ＤＦＰ太丸ゴシック体"/>
                <a:cs typeface="ＤＦＰ太丸ゴシック体"/>
              </a:rPr>
              <a:t>科研費若手</a:t>
            </a:r>
            <a:r>
              <a:rPr lang="en-US" altLang="ja-JP" sz="1800" dirty="0">
                <a:solidFill>
                  <a:schemeClr val="tx1"/>
                </a:solidFill>
                <a:latin typeface="ＤＦＰ太丸ゴシック体"/>
                <a:ea typeface="ＤＦＰ太丸ゴシック体"/>
                <a:cs typeface="ＤＦＰ太丸ゴシック体"/>
              </a:rPr>
              <a:t>B(17K18270)</a:t>
            </a:r>
          </a:p>
          <a:p>
            <a:r>
              <a:rPr lang="ja-JP" altLang="en-US" sz="1800" dirty="0">
                <a:solidFill>
                  <a:schemeClr val="tx1"/>
                </a:solidFill>
                <a:latin typeface="ＤＦＰ太丸ゴシック体"/>
                <a:ea typeface="ＤＦＰ太丸ゴシック体"/>
                <a:cs typeface="ＤＦＰ太丸ゴシック体"/>
              </a:rPr>
              <a:t>大阪大学レーザー科学研究所共同利用・共同研究</a:t>
            </a:r>
            <a:r>
              <a:rPr lang="en-US" altLang="ja-JP" sz="1800" dirty="0">
                <a:solidFill>
                  <a:schemeClr val="tx1"/>
                </a:solidFill>
                <a:latin typeface="ＤＦＰ太丸ゴシック体"/>
                <a:ea typeface="ＤＦＰ太丸ゴシック体"/>
                <a:cs typeface="ＤＦＰ太丸ゴシック体"/>
              </a:rPr>
              <a:t>(2017B2-TANAKA)</a:t>
            </a:r>
          </a:p>
        </p:txBody>
      </p:sp>
    </p:spTree>
    <p:extLst>
      <p:ext uri="{BB962C8B-B14F-4D97-AF65-F5344CB8AC3E}">
        <p14:creationId xmlns:p14="http://schemas.microsoft.com/office/powerpoint/2010/main" val="19259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31029"/>
            <a:ext cx="9144000" cy="3526971"/>
          </a:xfrm>
        </p:spPr>
        <p:txBody>
          <a:bodyPr/>
          <a:lstStyle/>
          <a:p>
            <a:r>
              <a:rPr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08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5" t="8689" r="8113" b="10393"/>
          <a:stretch/>
        </p:blipFill>
        <p:spPr>
          <a:xfrm>
            <a:off x="1257933" y="3756705"/>
            <a:ext cx="2853047" cy="27736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altLang="ja-JP" dirty="0"/>
              <a:t>PSRs, PWNe &amp; SNRs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05703" y="648879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powered by pulsars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57933" y="6248267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Crab (Chandra)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インク 25"/>
              <p14:cNvContentPartPr/>
              <p14:nvPr/>
            </p14:nvContentPartPr>
            <p14:xfrm>
              <a:off x="3207699" y="6135307"/>
              <a:ext cx="788839" cy="353483"/>
            </p14:xfrm>
          </p:contentPart>
        </mc:Choice>
        <mc:Fallback xmlns="">
          <p:pic>
            <p:nvPicPr>
              <p:cNvPr id="26" name="インク 2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8338" y="6125938"/>
                <a:ext cx="807561" cy="37222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図 11" descr="g21.5-0.9_chand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498" y="1109109"/>
            <a:ext cx="3048124" cy="3048124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52407" y="3695119"/>
            <a:ext cx="89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G21.5-0.9 (Chandra)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1663687" y="2675983"/>
            <a:ext cx="536939" cy="5806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801530" y="3238711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PSR J1833-1034</a:t>
            </a:r>
            <a:endParaRPr kumimoji="1" lang="ja-JP" altLang="en-US" sz="1200" b="1" dirty="0">
              <a:solidFill>
                <a:srgbClr val="FF0000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1828827" y="1902428"/>
            <a:ext cx="312009" cy="50365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832468" y="1676780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FFFF00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PWN G21.5-0.9</a:t>
            </a:r>
            <a:endParaRPr kumimoji="1" lang="ja-JP" altLang="en-US" sz="1200" b="1" dirty="0">
              <a:solidFill>
                <a:srgbClr val="FFFF00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15073" y="1548938"/>
            <a:ext cx="279092" cy="338976"/>
          </a:xfrm>
          <a:prstGeom prst="straightConnector1">
            <a:avLst/>
          </a:prstGeom>
          <a:ln w="38100">
            <a:solidFill>
              <a:srgbClr val="00F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52406" y="1307546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>
                <a:solidFill>
                  <a:srgbClr val="00FDFF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SNR</a:t>
            </a:r>
            <a:r>
              <a:rPr kumimoji="1" lang="en-US" altLang="ja-JP" sz="1200" b="1">
                <a:solidFill>
                  <a:srgbClr val="00FDFF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</a:t>
            </a:r>
            <a:r>
              <a:rPr kumimoji="1" lang="en-US" altLang="ja-JP" sz="1200" b="1" dirty="0">
                <a:solidFill>
                  <a:srgbClr val="00FDFF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G21.5-0.9</a:t>
            </a:r>
            <a:endParaRPr kumimoji="1" lang="ja-JP" altLang="en-US" sz="1200" b="1" dirty="0">
              <a:solidFill>
                <a:srgbClr val="00FDFF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0498" y="4134564"/>
            <a:ext cx="106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confined </a:t>
            </a:r>
            <a:r>
              <a:rPr lang="en-US" altLang="ja-JP" dirty="0"/>
              <a:t>by SNR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88" y="2195164"/>
            <a:ext cx="5029379" cy="35205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テキスト ボックス 21"/>
          <p:cNvSpPr txBox="1"/>
          <p:nvPr/>
        </p:nvSpPr>
        <p:spPr>
          <a:xfrm>
            <a:off x="4919026" y="5687941"/>
            <a:ext cx="362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PWNe</a:t>
            </a:r>
            <a:r>
              <a:rPr lang="en-US" altLang="ja-JP" dirty="0"/>
              <a:t> are detected around high spin-down flux and young pulsars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A1AC8C-7C29-5A42-BA8F-FD64BE45C289}"/>
              </a:ext>
            </a:extLst>
          </p:cNvPr>
          <p:cNvSpPr txBox="1"/>
          <p:nvPr/>
        </p:nvSpPr>
        <p:spPr>
          <a:xfrm>
            <a:off x="4276852" y="1051791"/>
            <a:ext cx="4705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Pulsed emission ~ a few % of </a:t>
            </a:r>
            <a:r>
              <a:rPr lang="en-US" altLang="ja-JP" sz="2400" i="1" dirty="0" err="1"/>
              <a:t>L</a:t>
            </a:r>
            <a:r>
              <a:rPr lang="en-US" altLang="ja-JP" sz="2400" baseline="-25000" dirty="0" err="1"/>
              <a:t>spin</a:t>
            </a:r>
            <a:r>
              <a:rPr lang="en-US" altLang="ja-JP" sz="2400" dirty="0"/>
              <a:t> </a:t>
            </a:r>
          </a:p>
          <a:p>
            <a:pPr algn="ctr"/>
            <a:r>
              <a:rPr lang="en-US" altLang="ja-JP" sz="3200" i="1" dirty="0" err="1">
                <a:solidFill>
                  <a:srgbClr val="FF0000"/>
                </a:solidFill>
              </a:rPr>
              <a:t>L</a:t>
            </a:r>
            <a:r>
              <a:rPr lang="en-US" altLang="ja-JP" sz="3200" baseline="-25000" dirty="0" err="1">
                <a:solidFill>
                  <a:srgbClr val="FF0000"/>
                </a:solidFill>
              </a:rPr>
              <a:t>spin</a:t>
            </a:r>
            <a:r>
              <a:rPr lang="en-US" altLang="ja-JP" sz="3200" dirty="0">
                <a:solidFill>
                  <a:srgbClr val="FF0000"/>
                </a:solidFill>
              </a:rPr>
              <a:t> ~ </a:t>
            </a:r>
            <a:r>
              <a:rPr lang="en-US" altLang="ja-JP" sz="3200" i="1" dirty="0" err="1">
                <a:solidFill>
                  <a:srgbClr val="FF0000"/>
                </a:solidFill>
              </a:rPr>
              <a:t>L</a:t>
            </a:r>
            <a:r>
              <a:rPr lang="en-US" altLang="ja-JP" sz="3200" baseline="-25000" dirty="0" err="1">
                <a:solidFill>
                  <a:srgbClr val="FF0000"/>
                </a:solidFill>
              </a:rPr>
              <a:t>wind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DC9BD5A-DF28-5E49-8BBA-294E16B754B5}"/>
              </a:ext>
            </a:extLst>
          </p:cNvPr>
          <p:cNvSpPr txBox="1"/>
          <p:nvPr/>
        </p:nvSpPr>
        <p:spPr>
          <a:xfrm>
            <a:off x="5963085" y="67534"/>
            <a:ext cx="29006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PSR: pulsar</a:t>
            </a:r>
          </a:p>
          <a:p>
            <a:r>
              <a:rPr lang="en-US" altLang="ja-JP" dirty="0"/>
              <a:t>PWN: pulsar wind nebula</a:t>
            </a:r>
          </a:p>
          <a:p>
            <a:r>
              <a:rPr lang="en-US" altLang="ja-JP" dirty="0"/>
              <a:t>SNR: supernova remnant</a:t>
            </a:r>
          </a:p>
        </p:txBody>
      </p:sp>
    </p:spTree>
    <p:extLst>
      <p:ext uri="{BB962C8B-B14F-4D97-AF65-F5344CB8AC3E}">
        <p14:creationId xmlns:p14="http://schemas.microsoft.com/office/powerpoint/2010/main" val="12415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Structure of PWNe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9" name="図 8" descr="g21.5-0.9_chand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5874" y="-8882"/>
            <a:ext cx="3048124" cy="304812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105874" y="2726250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G21.5-0.9 (Chandra)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7644451" y="1529694"/>
            <a:ext cx="536939" cy="5806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782294" y="2092422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>
                <a:solidFill>
                  <a:srgbClr val="FF0000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PSR J1833-1034</a:t>
            </a:r>
            <a:endParaRPr kumimoji="1" lang="ja-JP" altLang="en-US" sz="1200" b="1" dirty="0">
              <a:solidFill>
                <a:srgbClr val="FF0000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7782295" y="687899"/>
            <a:ext cx="312009" cy="5036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7785936" y="462251"/>
            <a:ext cx="1184940" cy="2769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FFC000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PWN G21.5-0.9</a:t>
            </a:r>
            <a:endParaRPr kumimoji="1" lang="ja-JP" altLang="en-US" sz="1200" b="1" dirty="0">
              <a:solidFill>
                <a:srgbClr val="FFC000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568541" y="334409"/>
            <a:ext cx="279092" cy="338976"/>
          </a:xfrm>
          <a:prstGeom prst="straightConnector1">
            <a:avLst/>
          </a:prstGeom>
          <a:ln w="38100">
            <a:solidFill>
              <a:srgbClr val="00F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105874" y="93017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>
                <a:solidFill>
                  <a:srgbClr val="00FDFF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SNR</a:t>
            </a:r>
            <a:r>
              <a:rPr kumimoji="1" lang="en-US" altLang="ja-JP" sz="1200" b="1">
                <a:solidFill>
                  <a:srgbClr val="00FDFF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</a:t>
            </a:r>
            <a:r>
              <a:rPr kumimoji="1" lang="en-US" altLang="ja-JP" sz="1200" b="1" dirty="0">
                <a:solidFill>
                  <a:srgbClr val="00FDFF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G21.5-0.9</a:t>
            </a:r>
            <a:endParaRPr kumimoji="1" lang="ja-JP" altLang="en-US" sz="1200" b="1" dirty="0">
              <a:solidFill>
                <a:srgbClr val="00FDFF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110836" y="3060202"/>
            <a:ext cx="9033163" cy="3689283"/>
            <a:chOff x="116735" y="1928641"/>
            <a:chExt cx="8970529" cy="3689283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404169" y="3361357"/>
              <a:ext cx="447675" cy="4572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000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1619250" y="2314161"/>
              <a:ext cx="0" cy="2376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3708400" y="2314161"/>
              <a:ext cx="0" cy="2376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543987" y="4638339"/>
              <a:ext cx="17668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ea typeface="ＤＦＰ太丸ゴシック体"/>
                  <a:cs typeface="ＤＦＰ太丸ゴシック体"/>
                </a:rPr>
                <a:t>Light cylinder</a:t>
              </a:r>
            </a:p>
            <a:p>
              <a:r>
                <a:rPr lang="en-US" altLang="ja-JP" sz="2000" i="1" dirty="0">
                  <a:ea typeface="ＤＦＰ太丸ゴシック体"/>
                  <a:cs typeface="ＤＦＰ太丸ゴシック体"/>
                </a:rPr>
                <a:t>R</a:t>
              </a:r>
              <a:r>
                <a:rPr lang="en-US" altLang="ja-JP" sz="2000" baseline="-25000" dirty="0">
                  <a:ea typeface="ＤＦＰ太丸ゴシック体"/>
                  <a:cs typeface="ＤＦＰ太丸ゴシック体"/>
                </a:rPr>
                <a:t>LC</a:t>
              </a:r>
              <a:r>
                <a:rPr lang="en-US" altLang="ja-JP" sz="2000" dirty="0">
                  <a:ea typeface="ＤＦＰ太丸ゴシック体"/>
                  <a:cs typeface="ＤＦＰ太丸ゴシック体"/>
                </a:rPr>
                <a:t>~10</a:t>
              </a:r>
              <a:r>
                <a:rPr lang="en-US" altLang="ja-JP" sz="2000" baseline="30000" dirty="0">
                  <a:ea typeface="ＤＦＰ太丸ゴシック体"/>
                  <a:cs typeface="ＤＦＰ太丸ゴシック体"/>
                </a:rPr>
                <a:t>8</a:t>
              </a:r>
              <a:r>
                <a:rPr lang="en-US" altLang="ja-JP" sz="2000" dirty="0">
                  <a:ea typeface="ＤＦＰ太丸ゴシック体"/>
                  <a:cs typeface="ＤＦＰ太丸ゴシック体"/>
                </a:rPr>
                <a:t>cm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2463463" y="4607774"/>
              <a:ext cx="235833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ea typeface="ＤＦＰ太丸ゴシック体"/>
                  <a:cs typeface="ＤＦＰ太丸ゴシック体"/>
                </a:rPr>
                <a:t>Termination Shock</a:t>
              </a:r>
            </a:p>
            <a:p>
              <a:r>
                <a:rPr lang="en-US" altLang="ja-JP" sz="2000" i="1" dirty="0">
                  <a:ea typeface="ＤＦＰ太丸ゴシック体"/>
                  <a:cs typeface="ＤＦＰ太丸ゴシック体"/>
                </a:rPr>
                <a:t>R</a:t>
              </a:r>
              <a:r>
                <a:rPr lang="en-US" altLang="ja-JP" sz="2000" baseline="-25000" dirty="0">
                  <a:ea typeface="ＤＦＰ太丸ゴシック体"/>
                  <a:cs typeface="ＤＦＰ太丸ゴシック体"/>
                </a:rPr>
                <a:t>TS</a:t>
              </a:r>
              <a:r>
                <a:rPr lang="en-US" altLang="ja-JP" sz="2000" dirty="0">
                  <a:ea typeface="ＤＦＰ太丸ゴシック体"/>
                  <a:cs typeface="ＤＦＰ太丸ゴシック体"/>
                </a:rPr>
                <a:t>~ 0.1pc</a:t>
              </a:r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6227763" y="2314161"/>
              <a:ext cx="0" cy="2447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5226119" y="4602261"/>
              <a:ext cx="178606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ea typeface="ＤＦＰ太丸ゴシック体"/>
                  <a:cs typeface="ＤＦＰ太丸ゴシック体"/>
                </a:rPr>
                <a:t>Contact</a:t>
              </a:r>
            </a:p>
            <a:p>
              <a:r>
                <a:rPr lang="en-US" altLang="ja-JP" sz="2000" dirty="0">
                  <a:ea typeface="ＤＦＰ太丸ゴシック体"/>
                  <a:cs typeface="ＤＦＰ太丸ゴシック体"/>
                </a:rPr>
                <a:t>Discontinuity </a:t>
              </a:r>
            </a:p>
            <a:p>
              <a:r>
                <a:rPr lang="en-US" altLang="ja-JP" sz="2000" i="1" dirty="0">
                  <a:ea typeface="ＤＦＰ太丸ゴシック体"/>
                  <a:cs typeface="ＤＦＰ太丸ゴシック体"/>
                </a:rPr>
                <a:t>R</a:t>
              </a:r>
              <a:r>
                <a:rPr lang="en-US" altLang="ja-JP" sz="2000" baseline="-25000" dirty="0">
                  <a:ea typeface="ＤＦＰ太丸ゴシック体"/>
                  <a:cs typeface="ＤＦＰ太丸ゴシック体"/>
                </a:rPr>
                <a:t>PWN</a:t>
              </a:r>
              <a:r>
                <a:rPr lang="en-US" altLang="ja-JP" sz="2000" dirty="0">
                  <a:ea typeface="ＤＦＰ太丸ゴシック体"/>
                  <a:cs typeface="ＤＦＰ太丸ゴシック体"/>
                </a:rPr>
                <a:t> ~ 2pc</a:t>
              </a:r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7440521" y="2314161"/>
              <a:ext cx="0" cy="2449513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7118683" y="4633826"/>
              <a:ext cx="8707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dirty="0">
                  <a:ea typeface="ＤＦＰ太丸ゴシック体"/>
                  <a:cs typeface="ＤＦＰ太丸ゴシック体"/>
                </a:rPr>
                <a:t>Shock</a:t>
              </a:r>
              <a:endParaRPr lang="ja-JP" altLang="en-US" sz="2000" dirty="0">
                <a:ea typeface="ＤＦＰ太丸ゴシック体"/>
                <a:cs typeface="ＤＦＰ太丸ゴシック体"/>
              </a:endParaRP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480253" y="2885661"/>
              <a:ext cx="2984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FF0000"/>
                  </a:solidFill>
                  <a:ea typeface="ＤＦＰ太丸ゴシック体"/>
                  <a:cs typeface="ＤＦＰ太丸ゴシック体"/>
                </a:rPr>
                <a:t>Ⅰ</a:t>
              </a: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2521175" y="2890424"/>
              <a:ext cx="41389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b="1">
                  <a:solidFill>
                    <a:srgbClr val="0432FF"/>
                  </a:solidFill>
                  <a:ea typeface="ＤＦＰ太丸ゴシック体"/>
                  <a:cs typeface="ＤＦＰ太丸ゴシック体"/>
                </a:rPr>
                <a:t>Ⅱ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4696291" y="2890424"/>
              <a:ext cx="52770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FF40FF"/>
                  </a:solidFill>
                  <a:ea typeface="ＤＦＰ太丸ゴシック体"/>
                  <a:cs typeface="ＤＦＰ太丸ゴシック体"/>
                </a:rPr>
                <a:t>Ⅲ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6581800" y="2890424"/>
              <a:ext cx="4940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00FDFF"/>
                  </a:solidFill>
                  <a:ea typeface="ＤＦＰ太丸ゴシック体"/>
                  <a:cs typeface="ＤＦＰ太丸ゴシック体"/>
                </a:rPr>
                <a:t>Ⅳ</a:t>
              </a: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8154583" y="2890424"/>
              <a:ext cx="38023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00B050"/>
                  </a:solidFill>
                  <a:ea typeface="ＤＦＰ太丸ゴシック体"/>
                  <a:cs typeface="ＤＦＰ太丸ゴシック体"/>
                </a:rPr>
                <a:t>Ⅴ</a:t>
              </a:r>
            </a:p>
          </p:txBody>
        </p:sp>
        <p:grpSp>
          <p:nvGrpSpPr>
            <p:cNvPr id="41" name="Group 22"/>
            <p:cNvGrpSpPr>
              <a:grpSpLocks/>
            </p:cNvGrpSpPr>
            <p:nvPr/>
          </p:nvGrpSpPr>
          <p:grpSpPr bwMode="auto">
            <a:xfrm>
              <a:off x="2855913" y="2603086"/>
              <a:ext cx="792163" cy="1584325"/>
              <a:chOff x="1837" y="1661"/>
              <a:chExt cx="408" cy="907"/>
            </a:xfrm>
          </p:grpSpPr>
          <p:sp>
            <p:nvSpPr>
              <p:cNvPr id="69" name="Line 23"/>
              <p:cNvSpPr>
                <a:spLocks noChangeShapeType="1"/>
              </p:cNvSpPr>
              <p:nvPr/>
            </p:nvSpPr>
            <p:spPr bwMode="auto">
              <a:xfrm>
                <a:off x="1837" y="1661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71" name="Line 25"/>
              <p:cNvSpPr>
                <a:spLocks noChangeShapeType="1"/>
              </p:cNvSpPr>
              <p:nvPr/>
            </p:nvSpPr>
            <p:spPr bwMode="auto">
              <a:xfrm>
                <a:off x="1837" y="2205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72" name="Line 26"/>
              <p:cNvSpPr>
                <a:spLocks noChangeShapeType="1"/>
              </p:cNvSpPr>
              <p:nvPr/>
            </p:nvSpPr>
            <p:spPr bwMode="auto">
              <a:xfrm>
                <a:off x="1837" y="2024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73" name="Line 27"/>
              <p:cNvSpPr>
                <a:spLocks noChangeShapeType="1"/>
              </p:cNvSpPr>
              <p:nvPr/>
            </p:nvSpPr>
            <p:spPr bwMode="auto">
              <a:xfrm>
                <a:off x="1837" y="1842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74" name="Line 28"/>
              <p:cNvSpPr>
                <a:spLocks noChangeShapeType="1"/>
              </p:cNvSpPr>
              <p:nvPr/>
            </p:nvSpPr>
            <p:spPr bwMode="auto">
              <a:xfrm>
                <a:off x="1837" y="2568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</p:grpSp>
        <p:grpSp>
          <p:nvGrpSpPr>
            <p:cNvPr id="42" name="Group 29"/>
            <p:cNvGrpSpPr>
              <a:grpSpLocks/>
            </p:cNvGrpSpPr>
            <p:nvPr/>
          </p:nvGrpSpPr>
          <p:grpSpPr bwMode="auto">
            <a:xfrm>
              <a:off x="1055688" y="2603086"/>
              <a:ext cx="504825" cy="1584325"/>
              <a:chOff x="1837" y="1661"/>
              <a:chExt cx="408" cy="907"/>
            </a:xfrm>
          </p:grpSpPr>
          <p:sp>
            <p:nvSpPr>
              <p:cNvPr id="63" name="Line 30"/>
              <p:cNvSpPr>
                <a:spLocks noChangeShapeType="1"/>
              </p:cNvSpPr>
              <p:nvPr/>
            </p:nvSpPr>
            <p:spPr bwMode="auto">
              <a:xfrm>
                <a:off x="1837" y="1661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4" name="Line 31"/>
              <p:cNvSpPr>
                <a:spLocks noChangeShapeType="1"/>
              </p:cNvSpPr>
              <p:nvPr/>
            </p:nvSpPr>
            <p:spPr bwMode="auto">
              <a:xfrm>
                <a:off x="1837" y="2387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5" name="Line 32"/>
              <p:cNvSpPr>
                <a:spLocks noChangeShapeType="1"/>
              </p:cNvSpPr>
              <p:nvPr/>
            </p:nvSpPr>
            <p:spPr bwMode="auto">
              <a:xfrm>
                <a:off x="1837" y="2205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6" name="Line 33"/>
              <p:cNvSpPr>
                <a:spLocks noChangeShapeType="1"/>
              </p:cNvSpPr>
              <p:nvPr/>
            </p:nvSpPr>
            <p:spPr bwMode="auto">
              <a:xfrm>
                <a:off x="1837" y="2024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7" name="Line 34"/>
              <p:cNvSpPr>
                <a:spLocks noChangeShapeType="1"/>
              </p:cNvSpPr>
              <p:nvPr/>
            </p:nvSpPr>
            <p:spPr bwMode="auto">
              <a:xfrm>
                <a:off x="1837" y="1842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8" name="Line 35"/>
              <p:cNvSpPr>
                <a:spLocks noChangeShapeType="1"/>
              </p:cNvSpPr>
              <p:nvPr/>
            </p:nvSpPr>
            <p:spPr bwMode="auto">
              <a:xfrm>
                <a:off x="1837" y="2568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</p:grpSp>
        <p:grpSp>
          <p:nvGrpSpPr>
            <p:cNvPr id="43" name="Group 36"/>
            <p:cNvGrpSpPr>
              <a:grpSpLocks/>
            </p:cNvGrpSpPr>
            <p:nvPr/>
          </p:nvGrpSpPr>
          <p:grpSpPr bwMode="auto">
            <a:xfrm>
              <a:off x="3792538" y="2603086"/>
              <a:ext cx="360363" cy="1584325"/>
              <a:chOff x="1837" y="1661"/>
              <a:chExt cx="408" cy="907"/>
            </a:xfrm>
          </p:grpSpPr>
          <p:sp>
            <p:nvSpPr>
              <p:cNvPr id="57" name="Line 37"/>
              <p:cNvSpPr>
                <a:spLocks noChangeShapeType="1"/>
              </p:cNvSpPr>
              <p:nvPr/>
            </p:nvSpPr>
            <p:spPr bwMode="auto">
              <a:xfrm>
                <a:off x="1837" y="1661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58" name="Line 38"/>
              <p:cNvSpPr>
                <a:spLocks noChangeShapeType="1"/>
              </p:cNvSpPr>
              <p:nvPr/>
            </p:nvSpPr>
            <p:spPr bwMode="auto">
              <a:xfrm>
                <a:off x="1837" y="2387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59" name="Line 39"/>
              <p:cNvSpPr>
                <a:spLocks noChangeShapeType="1"/>
              </p:cNvSpPr>
              <p:nvPr/>
            </p:nvSpPr>
            <p:spPr bwMode="auto">
              <a:xfrm>
                <a:off x="1837" y="2205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0" name="Line 40"/>
              <p:cNvSpPr>
                <a:spLocks noChangeShapeType="1"/>
              </p:cNvSpPr>
              <p:nvPr/>
            </p:nvSpPr>
            <p:spPr bwMode="auto">
              <a:xfrm>
                <a:off x="1837" y="2024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1" name="Line 41"/>
              <p:cNvSpPr>
                <a:spLocks noChangeShapeType="1"/>
              </p:cNvSpPr>
              <p:nvPr/>
            </p:nvSpPr>
            <p:spPr bwMode="auto">
              <a:xfrm>
                <a:off x="1837" y="1842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2" name="Line 42"/>
              <p:cNvSpPr>
                <a:spLocks noChangeShapeType="1"/>
              </p:cNvSpPr>
              <p:nvPr/>
            </p:nvSpPr>
            <p:spPr bwMode="auto">
              <a:xfrm>
                <a:off x="1837" y="2568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</p:grp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5953125" y="2603086"/>
              <a:ext cx="215900" cy="1584325"/>
              <a:chOff x="1837" y="1661"/>
              <a:chExt cx="408" cy="907"/>
            </a:xfrm>
          </p:grpSpPr>
          <p:sp>
            <p:nvSpPr>
              <p:cNvPr id="51" name="Line 44"/>
              <p:cNvSpPr>
                <a:spLocks noChangeShapeType="1"/>
              </p:cNvSpPr>
              <p:nvPr/>
            </p:nvSpPr>
            <p:spPr bwMode="auto">
              <a:xfrm>
                <a:off x="1837" y="1661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52" name="Line 45"/>
              <p:cNvSpPr>
                <a:spLocks noChangeShapeType="1"/>
              </p:cNvSpPr>
              <p:nvPr/>
            </p:nvSpPr>
            <p:spPr bwMode="auto">
              <a:xfrm>
                <a:off x="1837" y="2387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53" name="Line 46"/>
              <p:cNvSpPr>
                <a:spLocks noChangeShapeType="1"/>
              </p:cNvSpPr>
              <p:nvPr/>
            </p:nvSpPr>
            <p:spPr bwMode="auto">
              <a:xfrm>
                <a:off x="1837" y="2205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54" name="Line 47"/>
              <p:cNvSpPr>
                <a:spLocks noChangeShapeType="1"/>
              </p:cNvSpPr>
              <p:nvPr/>
            </p:nvSpPr>
            <p:spPr bwMode="auto">
              <a:xfrm>
                <a:off x="1837" y="2024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55" name="Line 48"/>
              <p:cNvSpPr>
                <a:spLocks noChangeShapeType="1"/>
              </p:cNvSpPr>
              <p:nvPr/>
            </p:nvSpPr>
            <p:spPr bwMode="auto">
              <a:xfrm>
                <a:off x="1837" y="1842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56" name="Line 49"/>
              <p:cNvSpPr>
                <a:spLocks noChangeShapeType="1"/>
              </p:cNvSpPr>
              <p:nvPr/>
            </p:nvSpPr>
            <p:spPr bwMode="auto">
              <a:xfrm>
                <a:off x="1837" y="2568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</p:grpSp>
        <p:sp>
          <p:nvSpPr>
            <p:cNvPr id="45" name="テキスト ボックス 44"/>
            <p:cNvSpPr txBox="1"/>
            <p:nvPr/>
          </p:nvSpPr>
          <p:spPr>
            <a:xfrm>
              <a:off x="148096" y="3845200"/>
              <a:ext cx="109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ea typeface="ＤＦＰ太丸ゴシック体"/>
                  <a:cs typeface="ＤＦＰ太丸ゴシック体"/>
                </a:rPr>
                <a:t>pulsar</a:t>
              </a:r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116735" y="1954036"/>
              <a:ext cx="127951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  <a:ea typeface="ＤＦＰ太丸ゴシック体"/>
                  <a:cs typeface="ＤＦＰ太丸ゴシック体"/>
                </a:rPr>
                <a:t>Magneto-</a:t>
              </a:r>
            </a:p>
            <a:p>
              <a:r>
                <a:rPr lang="en-US" altLang="ja-JP" sz="2000" dirty="0">
                  <a:solidFill>
                    <a:srgbClr val="FF0000"/>
                  </a:solidFill>
                  <a:ea typeface="ＤＦＰ太丸ゴシック体"/>
                  <a:cs typeface="ＤＦＰ太丸ゴシック体"/>
                </a:rPr>
                <a:t>sphere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1948494" y="1990995"/>
              <a:ext cx="153599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0432FF"/>
                  </a:solidFill>
                  <a:ea typeface="ＤＦＰ太丸ゴシック体"/>
                  <a:cs typeface="ＤＦＰ太丸ゴシック体"/>
                </a:rPr>
                <a:t>Pulsar wind</a:t>
              </a:r>
            </a:p>
            <a:p>
              <a:r>
                <a:rPr lang="en-US" altLang="ja-JP" sz="2000" dirty="0">
                  <a:solidFill>
                    <a:srgbClr val="0432FF"/>
                  </a:solidFill>
                  <a:ea typeface="ＤＦＰ太丸ゴシック体"/>
                  <a:cs typeface="ＤＦＰ太丸ゴシック体"/>
                </a:rPr>
                <a:t>region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3617474" y="1954036"/>
              <a:ext cx="270298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dirty="0">
                  <a:solidFill>
                    <a:srgbClr val="FF40FF"/>
                  </a:solidFill>
                  <a:ea typeface="ＤＦＰ太丸ゴシック体"/>
                  <a:cs typeface="ＤＦＰ太丸ゴシック体"/>
                </a:rPr>
                <a:t>Pulsar wind nebula</a:t>
              </a:r>
            </a:p>
            <a:p>
              <a:pPr algn="ctr"/>
              <a:r>
                <a:rPr lang="en-US" altLang="ja-JP" sz="2000" dirty="0">
                  <a:solidFill>
                    <a:srgbClr val="FF40FF"/>
                  </a:solidFill>
                  <a:ea typeface="ＤＦＰ太丸ゴシック体"/>
                  <a:cs typeface="ＤＦＰ太丸ゴシック体"/>
                </a:rPr>
                <a:t>(shocked pulsar wind)</a:t>
              </a:r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6231374" y="1950242"/>
              <a:ext cx="124673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solidFill>
                    <a:srgbClr val="00FDFF"/>
                  </a:solidFill>
                  <a:ea typeface="ＤＦＰ太丸ゴシック体"/>
                  <a:cs typeface="ＤＦＰ太丸ゴシック体"/>
                </a:rPr>
                <a:t>Shocked </a:t>
              </a:r>
              <a:r>
                <a:rPr lang="en-US" altLang="ja-JP" sz="2000">
                  <a:solidFill>
                    <a:srgbClr val="00FDFF"/>
                  </a:solidFill>
                  <a:ea typeface="ＤＦＰ太丸ゴシック体"/>
                  <a:cs typeface="ＤＦＰ太丸ゴシック体"/>
                </a:rPr>
                <a:t>SN ejecta</a:t>
              </a:r>
              <a:endParaRPr lang="en-US" altLang="ja-JP" sz="2000" dirty="0">
                <a:solidFill>
                  <a:srgbClr val="00FDFF"/>
                </a:solidFill>
                <a:ea typeface="ＤＦＰ太丸ゴシック体"/>
                <a:cs typeface="ＤＦＰ太丸ゴシック体"/>
              </a:endParaRP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>
              <a:off x="7478110" y="1928641"/>
              <a:ext cx="1609154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solidFill>
                    <a:srgbClr val="00B050"/>
                  </a:solidFill>
                  <a:ea typeface="ＤＦＰ太丸ゴシック体"/>
                  <a:cs typeface="ＤＦＰ太丸ゴシック体"/>
                </a:rPr>
                <a:t>Un-shocked SN ejecta</a:t>
              </a:r>
            </a:p>
            <a:p>
              <a:r>
                <a:rPr lang="en-US" altLang="ja-JP" sz="2000" dirty="0">
                  <a:solidFill>
                    <a:srgbClr val="00B050"/>
                  </a:solidFill>
                  <a:ea typeface="ＤＦＰ太丸ゴシック体"/>
                  <a:cs typeface="ＤＦＰ太丸ゴシック体"/>
                </a:rPr>
                <a:t>+ ISM</a:t>
              </a:r>
            </a:p>
          </p:txBody>
        </p:sp>
      </p:grpSp>
      <p:pic>
        <p:nvPicPr>
          <p:cNvPr id="75" name="図 7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9" y="1082702"/>
            <a:ext cx="2026277" cy="196986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-27156" y="1034986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Crab (Chandra)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インク 76"/>
              <p14:cNvContentPartPr/>
              <p14:nvPr/>
            </p14:nvContentPartPr>
            <p14:xfrm>
              <a:off x="1387236" y="2711023"/>
              <a:ext cx="651933" cy="292135"/>
            </p14:xfrm>
          </p:contentPart>
        </mc:Choice>
        <mc:Fallback xmlns="">
          <p:pic>
            <p:nvPicPr>
              <p:cNvPr id="77" name="インク 7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7876" y="2701657"/>
                <a:ext cx="670652" cy="310866"/>
              </a:xfrm>
              <a:prstGeom prst="rect">
                <a:avLst/>
              </a:prstGeom>
            </p:spPr>
          </p:pic>
        </mc:Fallback>
      </mc:AlternateContent>
      <p:pic>
        <p:nvPicPr>
          <p:cNvPr id="7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0489" y="1082464"/>
            <a:ext cx="1959898" cy="194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図 7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419" t="15715" r="13739" b="8371"/>
          <a:stretch/>
        </p:blipFill>
        <p:spPr>
          <a:xfrm>
            <a:off x="2073920" y="1082465"/>
            <a:ext cx="2030655" cy="1956778"/>
          </a:xfrm>
          <a:prstGeom prst="rect">
            <a:avLst/>
          </a:prstGeom>
        </p:spPr>
      </p:pic>
      <p:sp>
        <p:nvSpPr>
          <p:cNvPr id="80" name="テキスト ボックス 79"/>
          <p:cNvSpPr txBox="1"/>
          <p:nvPr/>
        </p:nvSpPr>
        <p:spPr>
          <a:xfrm>
            <a:off x="4072628" y="1038984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Crab (HST)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050766" y="1037540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Crab (Composite)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" name="インク 81"/>
              <p14:cNvContentPartPr/>
              <p14:nvPr/>
            </p14:nvContentPartPr>
            <p14:xfrm>
              <a:off x="3399610" y="2695733"/>
              <a:ext cx="489806" cy="199532"/>
            </p14:xfrm>
          </p:contentPart>
        </mc:Choice>
        <mc:Fallback xmlns="">
          <p:pic>
            <p:nvPicPr>
              <p:cNvPr id="82" name="インク 8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0253" y="2686369"/>
                <a:ext cx="508520" cy="218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4" name="インク 83"/>
              <p14:cNvContentPartPr/>
              <p14:nvPr/>
            </p14:nvContentPartPr>
            <p14:xfrm>
              <a:off x="5385919" y="2695733"/>
              <a:ext cx="489806" cy="199532"/>
            </p14:xfrm>
          </p:contentPart>
        </mc:Choice>
        <mc:Fallback xmlns="">
          <p:pic>
            <p:nvPicPr>
              <p:cNvPr id="84" name="インク 8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6555" y="2686369"/>
                <a:ext cx="508534" cy="218261"/>
              </a:xfrm>
              <a:prstGeom prst="rect">
                <a:avLst/>
              </a:prstGeom>
            </p:spPr>
          </p:pic>
        </mc:Fallback>
      </mc:AlternateContent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2179882" y="4700217"/>
            <a:ext cx="10903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dirty="0" err="1">
                <a:solidFill>
                  <a:srgbClr val="0432FF"/>
                </a:solidFill>
                <a:ea typeface="ＤＦＰ太丸ゴシック体"/>
                <a:cs typeface="ＤＦＰ太丸ゴシック体"/>
              </a:rPr>
              <a:t>v</a:t>
            </a:r>
            <a:r>
              <a:rPr lang="en-US" altLang="ja-JP" sz="2000" b="1" baseline="-25000" dirty="0" err="1">
                <a:solidFill>
                  <a:srgbClr val="0432FF"/>
                </a:solidFill>
                <a:ea typeface="ＤＦＰ太丸ゴシック体"/>
                <a:cs typeface="ＤＦＰ太丸ゴシック体"/>
              </a:rPr>
              <a:t>exp</a:t>
            </a:r>
            <a:r>
              <a:rPr lang="en-US" altLang="ja-JP" sz="2000" b="1" dirty="0">
                <a:solidFill>
                  <a:srgbClr val="0432FF"/>
                </a:solidFill>
                <a:ea typeface="ＤＦＰ太丸ゴシック体"/>
                <a:cs typeface="ＤＦＰ太丸ゴシック体"/>
              </a:rPr>
              <a:t> ~ c</a:t>
            </a:r>
          </a:p>
          <a:p>
            <a:r>
              <a:rPr lang="en-US" altLang="ja-JP" sz="2000" b="1" dirty="0">
                <a:solidFill>
                  <a:srgbClr val="0432FF"/>
                </a:solidFill>
                <a:ea typeface="ＤＦＰ太丸ゴシック体"/>
                <a:cs typeface="ＤＦＰ太丸ゴシック体"/>
              </a:rPr>
              <a:t>Dark!!</a:t>
            </a:r>
          </a:p>
        </p:txBody>
      </p: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4391408" y="4544085"/>
            <a:ext cx="12715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dirty="0" err="1">
                <a:solidFill>
                  <a:srgbClr val="FF40FF"/>
                </a:solidFill>
                <a:ea typeface="ＤＦＰ太丸ゴシック体"/>
                <a:cs typeface="ＤＦＰ太丸ゴシック体"/>
              </a:rPr>
              <a:t>v</a:t>
            </a:r>
            <a:r>
              <a:rPr lang="en-US" altLang="ja-JP" sz="2000" b="1" baseline="-25000" dirty="0" err="1">
                <a:solidFill>
                  <a:srgbClr val="FF40FF"/>
                </a:solidFill>
                <a:ea typeface="ＤＦＰ太丸ゴシック体"/>
                <a:cs typeface="ＤＦＰ太丸ゴシック体"/>
              </a:rPr>
              <a:t>exp</a:t>
            </a:r>
            <a:r>
              <a:rPr lang="en-US" altLang="ja-JP" sz="2000" b="1" dirty="0">
                <a:solidFill>
                  <a:srgbClr val="FF40FF"/>
                </a:solidFill>
                <a:ea typeface="ＤＦＰ太丸ゴシック体"/>
                <a:cs typeface="ＤＦＰ太丸ゴシック体"/>
              </a:rPr>
              <a:t> &lt;&lt; c</a:t>
            </a:r>
          </a:p>
          <a:p>
            <a:r>
              <a:rPr lang="en-US" altLang="ja-JP" sz="2000" b="1" dirty="0">
                <a:solidFill>
                  <a:srgbClr val="FF40FF"/>
                </a:solidFill>
                <a:ea typeface="ＤＦＰ太丸ゴシック体"/>
                <a:cs typeface="ＤＦＰ太丸ゴシック体"/>
              </a:rPr>
              <a:t>(</a:t>
            </a:r>
            <a:r>
              <a:rPr lang="en-US" altLang="ja-JP" sz="2000" b="1" dirty="0" err="1">
                <a:solidFill>
                  <a:srgbClr val="FF40FF"/>
                </a:solidFill>
                <a:ea typeface="ＤＦＰ太丸ゴシック体"/>
                <a:cs typeface="ＤＦＰ太丸ゴシック体"/>
              </a:rPr>
              <a:t>v</a:t>
            </a:r>
            <a:r>
              <a:rPr lang="en-US" altLang="ja-JP" sz="2000" b="1" baseline="-25000" dirty="0" err="1">
                <a:solidFill>
                  <a:srgbClr val="FF40FF"/>
                </a:solidFill>
                <a:ea typeface="ＤＦＰ太丸ゴシック体"/>
                <a:cs typeface="ＤＦＰ太丸ゴシック体"/>
              </a:rPr>
              <a:t>th</a:t>
            </a:r>
            <a:r>
              <a:rPr lang="en-US" altLang="ja-JP" sz="2000" b="1" dirty="0">
                <a:solidFill>
                  <a:srgbClr val="FF40FF"/>
                </a:solidFill>
                <a:ea typeface="ＤＦＰ太丸ゴシック体"/>
                <a:cs typeface="ＤＦＰ太丸ゴシック体"/>
              </a:rPr>
              <a:t> ~ c)</a:t>
            </a:r>
          </a:p>
        </p:txBody>
      </p:sp>
      <p:sp>
        <p:nvSpPr>
          <p:cNvPr id="86" name="Text Box 10">
            <a:extLst>
              <a:ext uri="{FF2B5EF4-FFF2-40B4-BE49-F238E27FC236}">
                <a16:creationId xmlns:a16="http://schemas.microsoft.com/office/drawing/2014/main" id="{737837AB-85EA-8544-A532-59C791701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17" y="6477786"/>
            <a:ext cx="20569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ja-JP" sz="2000" dirty="0">
                <a:ea typeface="ＤＦＰ太丸ゴシック体"/>
                <a:cs typeface="ＤＦＰ太丸ゴシック体"/>
              </a:rPr>
              <a:t>σ</a:t>
            </a:r>
            <a:r>
              <a:rPr lang="en-US" altLang="ja-JP" sz="2000" dirty="0">
                <a:ea typeface="ＤＦＰ太丸ゴシック体"/>
                <a:cs typeface="ＤＦＰ太丸ゴシック体"/>
              </a:rPr>
              <a:t>~10</a:t>
            </a:r>
            <a:r>
              <a:rPr lang="en-US" altLang="ja-JP" sz="2000" baseline="30000" dirty="0">
                <a:ea typeface="ＤＦＰ太丸ゴシック体"/>
                <a:cs typeface="ＤＦＰ太丸ゴシック体"/>
              </a:rPr>
              <a:t>4</a:t>
            </a:r>
            <a:r>
              <a:rPr lang="en-US" altLang="ja-JP" sz="2000" dirty="0">
                <a:ea typeface="ＤＦＰ太丸ゴシック体"/>
                <a:cs typeface="ＤＦＰ太丸ゴシック体"/>
              </a:rPr>
              <a:t>, &lt;</a:t>
            </a:r>
            <a:r>
              <a:rPr lang="en-US" altLang="ja-JP" sz="2000" dirty="0" err="1">
                <a:ea typeface="ＤＦＰ太丸ゴシック体"/>
                <a:cs typeface="ＤＦＰ太丸ゴシック体"/>
              </a:rPr>
              <a:t>Γ</a:t>
            </a:r>
            <a:r>
              <a:rPr lang="en-US" altLang="ja-JP" sz="2000" dirty="0">
                <a:ea typeface="ＤＦＰ太丸ゴシック体"/>
                <a:cs typeface="ＤＦＰ太丸ゴシック体"/>
              </a:rPr>
              <a:t>&gt;~10</a:t>
            </a:r>
            <a:r>
              <a:rPr lang="en-US" altLang="ja-JP" sz="2000" baseline="30000" dirty="0">
                <a:ea typeface="ＤＦＰ太丸ゴシック体"/>
                <a:cs typeface="ＤＦＰ太丸ゴシック体"/>
              </a:rPr>
              <a:t>2</a:t>
            </a:r>
          </a:p>
        </p:txBody>
      </p:sp>
      <p:sp>
        <p:nvSpPr>
          <p:cNvPr id="87" name="Text Box 10">
            <a:extLst>
              <a:ext uri="{FF2B5EF4-FFF2-40B4-BE49-F238E27FC236}">
                <a16:creationId xmlns:a16="http://schemas.microsoft.com/office/drawing/2014/main" id="{1E643A36-F311-7549-AED3-C2C0D7E97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266" y="6465260"/>
            <a:ext cx="16049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 err="1">
                <a:ea typeface="ＤＦＰ太丸ゴシック体"/>
                <a:cs typeface="ＤＦＰ太丸ゴシック体"/>
              </a:rPr>
              <a:t>σ</a:t>
            </a:r>
            <a:r>
              <a:rPr lang="ja-JP" altLang="en-US" sz="2000" dirty="0">
                <a:ea typeface="ＤＦＰ太丸ゴシック体"/>
                <a:cs typeface="ＤＦＰ太丸ゴシック体"/>
              </a:rPr>
              <a:t>≪</a:t>
            </a:r>
            <a:r>
              <a:rPr lang="en-US" altLang="ja-JP" sz="2000" dirty="0">
                <a:ea typeface="ＤＦＰ太丸ゴシック体"/>
                <a:cs typeface="ＤＦＰ太丸ゴシック体"/>
              </a:rPr>
              <a:t>1?, Γ~10</a:t>
            </a:r>
            <a:r>
              <a:rPr lang="en-US" altLang="ja-JP" sz="2000" baseline="30000" dirty="0">
                <a:ea typeface="ＤＦＰ太丸ゴシック体"/>
                <a:cs typeface="ＤＦＰ太丸ゴシック体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1262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Motivation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8" name="図 87" descr="Pulsar_NASA.jpg">
            <a:extLst>
              <a:ext uri="{FF2B5EF4-FFF2-40B4-BE49-F238E27FC236}">
                <a16:creationId xmlns:a16="http://schemas.microsoft.com/office/drawing/2014/main" id="{44173E9A-7119-7D47-B77E-F60E9E297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8" y="1178080"/>
            <a:ext cx="3868796" cy="2803826"/>
          </a:xfrm>
          <a:prstGeom prst="rect">
            <a:avLst/>
          </a:prstGeom>
        </p:spPr>
      </p:pic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76B0A00E-ED46-384B-BBAF-452C0EB70AE6}"/>
              </a:ext>
            </a:extLst>
          </p:cNvPr>
          <p:cNvSpPr txBox="1"/>
          <p:nvPr/>
        </p:nvSpPr>
        <p:spPr>
          <a:xfrm>
            <a:off x="357818" y="1206707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Image of PSR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taken from NASA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79DF1BC-D797-6A48-93B7-A75663905A5A}"/>
              </a:ext>
            </a:extLst>
          </p:cNvPr>
          <p:cNvSpPr txBox="1"/>
          <p:nvPr/>
        </p:nvSpPr>
        <p:spPr>
          <a:xfrm>
            <a:off x="0" y="4217442"/>
            <a:ext cx="4522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Pulsar</a:t>
            </a:r>
          </a:p>
          <a:p>
            <a:r>
              <a:rPr lang="en-US" altLang="ja-JP" sz="2000" dirty="0"/>
              <a:t>=&gt; Rotating magnetized neutron star</a:t>
            </a:r>
          </a:p>
          <a:p>
            <a:endParaRPr lang="en-US" altLang="ja-JP" sz="2000" dirty="0"/>
          </a:p>
          <a:p>
            <a:r>
              <a:rPr lang="en-US" altLang="ja-JP" sz="2000" dirty="0"/>
              <a:t>Pulsar wind @ base</a:t>
            </a:r>
          </a:p>
          <a:p>
            <a:r>
              <a:rPr lang="en-US" altLang="ja-JP" sz="2000" dirty="0"/>
              <a:t>=&gt; Highly magnetized relativistic flow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1EB20973-E60E-2642-B5DA-A19F9EC3B12A}"/>
              </a:ext>
            </a:extLst>
          </p:cNvPr>
          <p:cNvSpPr txBox="1"/>
          <p:nvPr/>
        </p:nvSpPr>
        <p:spPr>
          <a:xfrm>
            <a:off x="4630880" y="41611"/>
            <a:ext cx="44098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ja-JP" altLang="en-US" sz="2800" b="1" dirty="0"/>
              <a:t>パルス放射の起源</a:t>
            </a:r>
            <a:endParaRPr lang="en-US" altLang="ja-JP" sz="2800" b="1" dirty="0"/>
          </a:p>
          <a:p>
            <a:pPr marL="742950" lvl="1" indent="-285750">
              <a:buFont typeface="Arial" charset="0"/>
              <a:buChar char="•"/>
            </a:pPr>
            <a:r>
              <a:rPr lang="ja-JP" altLang="en-US" sz="2000" dirty="0"/>
              <a:t>天然のレーザー</a:t>
            </a:r>
            <a:endParaRPr lang="en-US" altLang="ja-JP" sz="2000" dirty="0"/>
          </a:p>
          <a:p>
            <a:pPr marL="742950" lvl="1" indent="-285750">
              <a:buFont typeface="Arial" charset="0"/>
              <a:buChar char="•"/>
            </a:pPr>
            <a:r>
              <a:rPr lang="ja-JP" altLang="en-US" sz="2000" dirty="0"/>
              <a:t>磁気圏での散逸</a:t>
            </a:r>
            <a:endParaRPr lang="en-US" altLang="ja-JP" sz="2000" dirty="0"/>
          </a:p>
          <a:p>
            <a:pPr marL="742950" lvl="1" indent="-285750">
              <a:buFont typeface="Arial" charset="0"/>
              <a:buChar char="•"/>
            </a:pPr>
            <a:endParaRPr lang="en-US" altLang="ja-JP" sz="2000" b="1" dirty="0"/>
          </a:p>
          <a:p>
            <a:pPr marL="285750" indent="-285750">
              <a:buFont typeface="Arial" charset="0"/>
              <a:buChar char="•"/>
            </a:pPr>
            <a:r>
              <a:rPr lang="ja-JP" altLang="en-US" sz="2800" b="1" dirty="0"/>
              <a:t>パルサー風の生成、加速</a:t>
            </a:r>
            <a:endParaRPr lang="en-US" altLang="ja-JP" sz="2800" b="1" dirty="0"/>
          </a:p>
          <a:p>
            <a:pPr marL="742950" lvl="1" indent="-285750">
              <a:buFont typeface="Arial" charset="0"/>
              <a:buChar char="•"/>
            </a:pPr>
            <a:r>
              <a:rPr lang="ja-JP" altLang="en-US" sz="2000" dirty="0"/>
              <a:t>角運動量の引抜き</a:t>
            </a:r>
            <a:endParaRPr lang="en-US" altLang="ja-JP" sz="2000" dirty="0"/>
          </a:p>
          <a:p>
            <a:pPr marL="742950" lvl="1" indent="-285750">
              <a:buFont typeface="Arial" charset="0"/>
              <a:buChar char="•"/>
            </a:pPr>
            <a:r>
              <a:rPr lang="ja-JP" altLang="en-US" sz="2000" dirty="0"/>
              <a:t>相対論的加速流</a:t>
            </a:r>
            <a:endParaRPr lang="en-US" altLang="ja-JP" sz="2000" dirty="0"/>
          </a:p>
          <a:p>
            <a:pPr marL="742950" lvl="1" indent="-285750">
              <a:buFont typeface="Arial" charset="0"/>
              <a:buChar char="•"/>
            </a:pPr>
            <a:endParaRPr lang="en-US" altLang="ja-JP" sz="2000" dirty="0"/>
          </a:p>
          <a:p>
            <a:pPr marL="285750" indent="-285750">
              <a:buFont typeface="Arial" charset="0"/>
              <a:buChar char="•"/>
            </a:pPr>
            <a:r>
              <a:rPr lang="ja-JP" altLang="en-US" sz="2800" b="1" dirty="0"/>
              <a:t>パルサー星雲の形成</a:t>
            </a:r>
            <a:endParaRPr lang="en-US" altLang="ja-JP" sz="2800" b="1" dirty="0"/>
          </a:p>
          <a:p>
            <a:pPr marL="742950" lvl="1" indent="-285750">
              <a:buFont typeface="Arial" charset="0"/>
              <a:buChar char="•"/>
            </a:pPr>
            <a:r>
              <a:rPr lang="ja-JP" altLang="en-US" sz="2000" dirty="0"/>
              <a:t>相対論的希薄プラズマ</a:t>
            </a:r>
            <a:endParaRPr lang="en-US" altLang="ja-JP" sz="2000" dirty="0"/>
          </a:p>
          <a:p>
            <a:pPr marL="742950" lvl="1" indent="-285750">
              <a:buFont typeface="Arial" charset="0"/>
              <a:buChar char="•"/>
            </a:pPr>
            <a:r>
              <a:rPr lang="ja-JP" altLang="en-US" sz="2000" dirty="0"/>
              <a:t>乱流</a:t>
            </a:r>
            <a:r>
              <a:rPr lang="en-US" altLang="ja-JP" sz="2000" dirty="0"/>
              <a:t>?</a:t>
            </a:r>
            <a:r>
              <a:rPr lang="ja-JP" altLang="en-US" sz="2000" dirty="0"/>
              <a:t>磁気再結合</a:t>
            </a:r>
            <a:r>
              <a:rPr lang="en-US" altLang="ja-JP" sz="2000" dirty="0"/>
              <a:t>?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D65EFA25-91B6-DB44-BB72-FD8F3B76D36C}"/>
              </a:ext>
            </a:extLst>
          </p:cNvPr>
          <p:cNvSpPr txBox="1"/>
          <p:nvPr/>
        </p:nvSpPr>
        <p:spPr>
          <a:xfrm>
            <a:off x="4831330" y="3825782"/>
            <a:ext cx="40089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相対論的、量子論的、非熱的プラズマの素過程を我々はどこまで理解しているのか</a:t>
            </a:r>
            <a:r>
              <a:rPr lang="en-US" altLang="ja-JP" sz="32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18E49B9C-4D44-D549-B4FB-76886DA8D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584" y="6087132"/>
            <a:ext cx="6245476" cy="68841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32CE701-522E-2A40-B7B8-42AAF56E0B6F}"/>
              </a:ext>
            </a:extLst>
          </p:cNvPr>
          <p:cNvCxnSpPr/>
          <p:nvPr/>
        </p:nvCxnSpPr>
        <p:spPr>
          <a:xfrm>
            <a:off x="2418736" y="6701804"/>
            <a:ext cx="265471" cy="0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2D599E1F-B28D-9E4D-A3A0-07638B668B4B}"/>
              </a:ext>
            </a:extLst>
          </p:cNvPr>
          <p:cNvCxnSpPr/>
          <p:nvPr/>
        </p:nvCxnSpPr>
        <p:spPr>
          <a:xfrm>
            <a:off x="3206788" y="6691975"/>
            <a:ext cx="292018" cy="0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9423ACF-EF75-4D42-B32D-EE0081ACBAF1}"/>
              </a:ext>
            </a:extLst>
          </p:cNvPr>
          <p:cNvCxnSpPr/>
          <p:nvPr/>
        </p:nvCxnSpPr>
        <p:spPr>
          <a:xfrm>
            <a:off x="4775024" y="6696894"/>
            <a:ext cx="292018" cy="0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1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31029"/>
            <a:ext cx="9144000" cy="3526971"/>
          </a:xfrm>
        </p:spPr>
        <p:txBody>
          <a:bodyPr/>
          <a:lstStyle/>
          <a:p>
            <a:r>
              <a:rPr lang="en-US" altLang="ja-JP" dirty="0" err="1"/>
              <a:t>PWNe</a:t>
            </a:r>
            <a:r>
              <a:rPr lang="en-US" altLang="ja-JP" dirty="0"/>
              <a:t> dynamics &amp; spectrum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73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altLang="ja-JP" dirty="0" err="1"/>
              <a:t>σ</a:t>
            </a:r>
            <a:r>
              <a:rPr lang="en-US" altLang="ja-JP" dirty="0"/>
              <a:t> - problem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862" y="2283112"/>
            <a:ext cx="4188545" cy="319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815343" y="5194200"/>
            <a:ext cx="1723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rgbClr val="2F2B20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Kennel&amp;Coroniti1984a</a:t>
            </a:r>
            <a:endParaRPr kumimoji="1" lang="ja-JP" altLang="en-US" sz="1200" b="1" dirty="0">
              <a:solidFill>
                <a:srgbClr val="2F2B20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143629" y="3627096"/>
            <a:ext cx="1859805" cy="276999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b="1">
                <a:latin typeface="+mj-lt"/>
              </a:rPr>
              <a:t>Flow velocity [~ v / c]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26922" y="5119044"/>
            <a:ext cx="1540806" cy="276999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>
                <a:latin typeface="+mj-lt"/>
              </a:rPr>
              <a:t>Distance [r / R</a:t>
            </a:r>
            <a:r>
              <a:rPr lang="en-US" altLang="ja-JP" sz="1200" b="1" baseline="-25000" dirty="0">
                <a:latin typeface="+mj-lt"/>
              </a:rPr>
              <a:t>TS</a:t>
            </a:r>
            <a:r>
              <a:rPr lang="en-US" altLang="ja-JP" sz="1200" b="1" dirty="0">
                <a:latin typeface="+mj-lt"/>
              </a:rPr>
              <a:t>]</a:t>
            </a:r>
            <a:endParaRPr kumimoji="1" lang="ja-JP" altLang="en-US" sz="1200" b="1" dirty="0">
              <a:latin typeface="+mj-lt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19" y="5524870"/>
            <a:ext cx="3338830" cy="54483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663788" y="6131356"/>
            <a:ext cx="5829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PWN plasma = low-</a:t>
            </a:r>
            <a:r>
              <a:rPr lang="en-US" altLang="ja-JP" sz="4000" b="1" dirty="0" err="1">
                <a:solidFill>
                  <a:srgbClr val="FF0000"/>
                </a:solidFill>
              </a:rPr>
              <a:t>σ</a:t>
            </a:r>
            <a:endParaRPr lang="en-US" altLang="ja-JP" sz="40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0266" y="1363906"/>
            <a:ext cx="3951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err="1"/>
              <a:t>Relativistically</a:t>
            </a:r>
            <a:r>
              <a:rPr lang="en-US" altLang="ja-JP" sz="2000" b="1" dirty="0"/>
              <a:t> hot (~</a:t>
            </a:r>
            <a:r>
              <a:rPr lang="en-US" altLang="ja-JP" sz="2000" b="1" dirty="0" err="1"/>
              <a:t>TeV</a:t>
            </a:r>
            <a:r>
              <a:rPr lang="en-US" altLang="ja-JP" sz="2000" b="1" dirty="0"/>
              <a:t>) particle-dominated plasma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0105" y="920536"/>
            <a:ext cx="8873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magnetization of pulsar wind: </a:t>
            </a:r>
            <a:r>
              <a:rPr lang="en-US" altLang="ja-JP" sz="2000" dirty="0" err="1"/>
              <a:t>σ</a:t>
            </a:r>
            <a:r>
              <a:rPr lang="en-US" altLang="ja-JP" sz="2000" dirty="0"/>
              <a:t> = particle energy flux / Poynting flux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33945" y="5994542"/>
            <a:ext cx="327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v</a:t>
            </a:r>
            <a:r>
              <a:rPr lang="ja-JP" altLang="en-US" sz="2000" baseline="-25000" dirty="0"/>
              <a:t>∞</a:t>
            </a:r>
            <a:r>
              <a:rPr lang="en-US" altLang="ja-JP" sz="2000" dirty="0"/>
              <a:t> ~ </a:t>
            </a:r>
            <a:r>
              <a:rPr lang="en-US" altLang="ja-JP" sz="2000" dirty="0" err="1"/>
              <a:t>v</a:t>
            </a:r>
            <a:r>
              <a:rPr lang="en-US" altLang="ja-JP" sz="2000" baseline="-25000" dirty="0" err="1"/>
              <a:t>exp</a:t>
            </a:r>
            <a:r>
              <a:rPr lang="en-US" altLang="ja-JP" sz="2000" dirty="0"/>
              <a:t> ~ </a:t>
            </a:r>
            <a:r>
              <a:rPr lang="en-US" altLang="ja-JP" sz="2000" dirty="0" err="1"/>
              <a:t>σ</a:t>
            </a:r>
            <a:r>
              <a:rPr lang="en-US" altLang="ja-JP" sz="2000" dirty="0"/>
              <a:t> c ~ 10</a:t>
            </a:r>
            <a:r>
              <a:rPr lang="en-US" altLang="ja-JP" sz="2000" baseline="30000" dirty="0"/>
              <a:t>3</a:t>
            </a:r>
            <a:r>
              <a:rPr lang="en-US" altLang="ja-JP" sz="2000" dirty="0"/>
              <a:t> km/s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5FEB161-3E36-CB45-9B0E-B44B8ADD6F39}"/>
              </a:ext>
            </a:extLst>
          </p:cNvPr>
          <p:cNvSpPr txBox="1"/>
          <p:nvPr/>
        </p:nvSpPr>
        <p:spPr>
          <a:xfrm>
            <a:off x="5143452" y="1363072"/>
            <a:ext cx="343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Slow expansion of PWN ~ 10</a:t>
            </a:r>
            <a:r>
              <a:rPr lang="en-US" altLang="ja-JP" sz="2000" b="1" baseline="30000" dirty="0"/>
              <a:t>3</a:t>
            </a:r>
            <a:r>
              <a:rPr lang="en-US" altLang="ja-JP" sz="2000" b="1" dirty="0"/>
              <a:t> km/s </a:t>
            </a:r>
            <a:r>
              <a:rPr lang="ja-JP" altLang="en-US" sz="2000" b="1" dirty="0"/>
              <a:t>≪</a:t>
            </a:r>
            <a:r>
              <a:rPr lang="en-US" altLang="ja-JP" sz="2000" b="1" dirty="0"/>
              <a:t> c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8922A0B-32AE-5B4E-B6BF-804DDCC50982}"/>
              </a:ext>
            </a:extLst>
          </p:cNvPr>
          <p:cNvCxnSpPr/>
          <p:nvPr/>
        </p:nvCxnSpPr>
        <p:spPr>
          <a:xfrm>
            <a:off x="3793577" y="4649772"/>
            <a:ext cx="429103" cy="11975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A1E9995-928E-6B47-9C65-AD1B38CFD6A2}"/>
              </a:ext>
            </a:extLst>
          </p:cNvPr>
          <p:cNvCxnSpPr/>
          <p:nvPr/>
        </p:nvCxnSpPr>
        <p:spPr>
          <a:xfrm>
            <a:off x="1866657" y="4637797"/>
            <a:ext cx="429103" cy="11975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921C9E9-9BBA-0745-9272-B24346CF6B10}"/>
              </a:ext>
            </a:extLst>
          </p:cNvPr>
          <p:cNvCxnSpPr/>
          <p:nvPr/>
        </p:nvCxnSpPr>
        <p:spPr>
          <a:xfrm>
            <a:off x="928951" y="4625822"/>
            <a:ext cx="354631" cy="11975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 descr="crab_evolution.eps">
            <a:extLst>
              <a:ext uri="{FF2B5EF4-FFF2-40B4-BE49-F238E27FC236}">
                <a16:creationId xmlns:a16="http://schemas.microsoft.com/office/drawing/2014/main" id="{B3395890-F8C8-5F41-B172-53317CCB1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3112"/>
            <a:ext cx="4591519" cy="30963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6202077-4F63-9644-899A-5CA5BBD7F149}"/>
              </a:ext>
            </a:extLst>
          </p:cNvPr>
          <p:cNvSpPr txBox="1"/>
          <p:nvPr/>
        </p:nvSpPr>
        <p:spPr>
          <a:xfrm>
            <a:off x="3150353" y="5117847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ST&amp;Takahara</a:t>
            </a:r>
            <a:r>
              <a:rPr lang="en-US" altLang="ja-JP" sz="1200" b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 10</a:t>
            </a:r>
            <a:endParaRPr kumimoji="1" lang="ja-JP" altLang="en-US" sz="1200" b="1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C470B32-78B1-0945-980B-E765420AF39A}"/>
              </a:ext>
            </a:extLst>
          </p:cNvPr>
          <p:cNvSpPr txBox="1"/>
          <p:nvPr/>
        </p:nvSpPr>
        <p:spPr>
          <a:xfrm>
            <a:off x="2597142" y="2499136"/>
            <a:ext cx="163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The Crab Nebula </a:t>
            </a:r>
          </a:p>
          <a:p>
            <a:pPr algn="ctr"/>
            <a:r>
              <a:rPr lang="en-US" altLang="ja-JP" sz="1200" b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Total </a:t>
            </a:r>
            <a:r>
              <a:rPr kumimoji="1" lang="en-US" altLang="ja-JP" sz="1200" b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Spectrum</a:t>
            </a:r>
            <a:endParaRPr kumimoji="1" lang="ja-JP" altLang="en-US" sz="1200" b="1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6B14603-D48B-1243-8758-9B6E85CF9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86" y="5648756"/>
            <a:ext cx="34544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7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altLang="ja-JP" dirty="0"/>
              <a:t>Wind-zone?  Post-shock?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19" name="図形グループ 18"/>
          <p:cNvGrpSpPr/>
          <p:nvPr/>
        </p:nvGrpSpPr>
        <p:grpSpPr>
          <a:xfrm>
            <a:off x="412943" y="1827802"/>
            <a:ext cx="6843291" cy="3084413"/>
            <a:chOff x="116735" y="1954036"/>
            <a:chExt cx="6795842" cy="3084413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404169" y="3361357"/>
              <a:ext cx="447675" cy="4572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000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1619250" y="2314161"/>
              <a:ext cx="0" cy="2376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3708400" y="2314161"/>
              <a:ext cx="0" cy="2376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543987" y="4638339"/>
              <a:ext cx="144416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ea typeface="ＤＦＰ太丸ゴシック体"/>
                  <a:cs typeface="ＤＦＰ太丸ゴシック体"/>
                </a:rPr>
                <a:t>R</a:t>
              </a:r>
              <a:r>
                <a:rPr lang="en-US" altLang="ja-JP" sz="2000" baseline="-25000" dirty="0">
                  <a:ea typeface="ＤＦＰ太丸ゴシック体"/>
                  <a:cs typeface="ＤＦＰ太丸ゴシック体"/>
                </a:rPr>
                <a:t>LC</a:t>
              </a:r>
              <a:r>
                <a:rPr lang="en-US" altLang="ja-JP" sz="2000" dirty="0">
                  <a:ea typeface="ＤＦＰ太丸ゴシック体"/>
                  <a:cs typeface="ＤＦＰ太丸ゴシック体"/>
                </a:rPr>
                <a:t>~10</a:t>
              </a:r>
              <a:r>
                <a:rPr lang="en-US" altLang="ja-JP" sz="2000" baseline="30000" dirty="0">
                  <a:ea typeface="ＤＦＰ太丸ゴシック体"/>
                  <a:cs typeface="ＤＦＰ太丸ゴシック体"/>
                </a:rPr>
                <a:t>8</a:t>
              </a:r>
              <a:r>
                <a:rPr lang="en-US" altLang="ja-JP" sz="2000" dirty="0">
                  <a:ea typeface="ＤＦＰ太丸ゴシック体"/>
                  <a:cs typeface="ＤＦＰ太丸ゴシック体"/>
                </a:rPr>
                <a:t>cm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3020008" y="4607774"/>
              <a:ext cx="138366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ea typeface="ＤＦＰ太丸ゴシック体"/>
                  <a:cs typeface="ＤＦＰ太丸ゴシック体"/>
                </a:rPr>
                <a:t>R</a:t>
              </a:r>
              <a:r>
                <a:rPr lang="en-US" altLang="ja-JP" sz="2000" baseline="-25000" dirty="0">
                  <a:ea typeface="ＤＦＰ太丸ゴシック体"/>
                  <a:cs typeface="ＤＦＰ太丸ゴシック体"/>
                </a:rPr>
                <a:t>TS</a:t>
              </a:r>
              <a:r>
                <a:rPr lang="en-US" altLang="ja-JP" sz="2000" dirty="0">
                  <a:ea typeface="ＤＦＰ太丸ゴシック体"/>
                  <a:cs typeface="ＤＦＰ太丸ゴシック体"/>
                </a:rPr>
                <a:t>~ 0.1pc</a:t>
              </a:r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6227763" y="2314161"/>
              <a:ext cx="0" cy="2447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5460456" y="4602261"/>
              <a:ext cx="145212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ea typeface="ＤＦＰ太丸ゴシック体"/>
                  <a:cs typeface="ＤＦＰ太丸ゴシック体"/>
                </a:rPr>
                <a:t>R</a:t>
              </a:r>
              <a:r>
                <a:rPr lang="en-US" altLang="ja-JP" sz="2000" baseline="-25000" dirty="0">
                  <a:ea typeface="ＤＦＰ太丸ゴシック体"/>
                  <a:cs typeface="ＤＦＰ太丸ゴシック体"/>
                </a:rPr>
                <a:t>PWN</a:t>
              </a:r>
              <a:r>
                <a:rPr lang="en-US" altLang="ja-JP" sz="2000" dirty="0">
                  <a:ea typeface="ＤＦＰ太丸ゴシック体"/>
                  <a:cs typeface="ＤＦＰ太丸ゴシック体"/>
                </a:rPr>
                <a:t> ~ 2pc</a:t>
              </a: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480253" y="2885661"/>
              <a:ext cx="2984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FF0000"/>
                  </a:solidFill>
                  <a:ea typeface="ＤＦＰ太丸ゴシック体"/>
                  <a:cs typeface="ＤＦＰ太丸ゴシック体"/>
                </a:rPr>
                <a:t>Ⅰ</a:t>
              </a: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2521175" y="2890424"/>
              <a:ext cx="41389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b="1">
                  <a:solidFill>
                    <a:srgbClr val="0432FF"/>
                  </a:solidFill>
                  <a:ea typeface="ＤＦＰ太丸ゴシック体"/>
                  <a:cs typeface="ＤＦＰ太丸ゴシック体"/>
                </a:rPr>
                <a:t>Ⅱ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4696291" y="2890424"/>
              <a:ext cx="52770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FF40FF"/>
                  </a:solidFill>
                  <a:ea typeface="ＤＦＰ太丸ゴシック体"/>
                  <a:cs typeface="ＤＦＰ太丸ゴシック体"/>
                </a:rPr>
                <a:t>Ⅲ</a:t>
              </a:r>
            </a:p>
          </p:txBody>
        </p:sp>
        <p:grpSp>
          <p:nvGrpSpPr>
            <p:cNvPr id="41" name="Group 22"/>
            <p:cNvGrpSpPr>
              <a:grpSpLocks/>
            </p:cNvGrpSpPr>
            <p:nvPr/>
          </p:nvGrpSpPr>
          <p:grpSpPr bwMode="auto">
            <a:xfrm>
              <a:off x="2855913" y="2603086"/>
              <a:ext cx="792163" cy="1584325"/>
              <a:chOff x="1837" y="1661"/>
              <a:chExt cx="408" cy="907"/>
            </a:xfrm>
          </p:grpSpPr>
          <p:sp>
            <p:nvSpPr>
              <p:cNvPr id="69" name="Line 23"/>
              <p:cNvSpPr>
                <a:spLocks noChangeShapeType="1"/>
              </p:cNvSpPr>
              <p:nvPr/>
            </p:nvSpPr>
            <p:spPr bwMode="auto">
              <a:xfrm>
                <a:off x="1837" y="1661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71" name="Line 25"/>
              <p:cNvSpPr>
                <a:spLocks noChangeShapeType="1"/>
              </p:cNvSpPr>
              <p:nvPr/>
            </p:nvSpPr>
            <p:spPr bwMode="auto">
              <a:xfrm>
                <a:off x="1837" y="2205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72" name="Line 26"/>
              <p:cNvSpPr>
                <a:spLocks noChangeShapeType="1"/>
              </p:cNvSpPr>
              <p:nvPr/>
            </p:nvSpPr>
            <p:spPr bwMode="auto">
              <a:xfrm>
                <a:off x="1837" y="2024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73" name="Line 27"/>
              <p:cNvSpPr>
                <a:spLocks noChangeShapeType="1"/>
              </p:cNvSpPr>
              <p:nvPr/>
            </p:nvSpPr>
            <p:spPr bwMode="auto">
              <a:xfrm>
                <a:off x="1837" y="1842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74" name="Line 28"/>
              <p:cNvSpPr>
                <a:spLocks noChangeShapeType="1"/>
              </p:cNvSpPr>
              <p:nvPr/>
            </p:nvSpPr>
            <p:spPr bwMode="auto">
              <a:xfrm>
                <a:off x="1837" y="2568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</p:grpSp>
        <p:grpSp>
          <p:nvGrpSpPr>
            <p:cNvPr id="42" name="Group 29"/>
            <p:cNvGrpSpPr>
              <a:grpSpLocks/>
            </p:cNvGrpSpPr>
            <p:nvPr/>
          </p:nvGrpSpPr>
          <p:grpSpPr bwMode="auto">
            <a:xfrm>
              <a:off x="1055688" y="2603086"/>
              <a:ext cx="504825" cy="1584325"/>
              <a:chOff x="1837" y="1661"/>
              <a:chExt cx="408" cy="907"/>
            </a:xfrm>
          </p:grpSpPr>
          <p:sp>
            <p:nvSpPr>
              <p:cNvPr id="63" name="Line 30"/>
              <p:cNvSpPr>
                <a:spLocks noChangeShapeType="1"/>
              </p:cNvSpPr>
              <p:nvPr/>
            </p:nvSpPr>
            <p:spPr bwMode="auto">
              <a:xfrm>
                <a:off x="1837" y="1661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4" name="Line 31"/>
              <p:cNvSpPr>
                <a:spLocks noChangeShapeType="1"/>
              </p:cNvSpPr>
              <p:nvPr/>
            </p:nvSpPr>
            <p:spPr bwMode="auto">
              <a:xfrm>
                <a:off x="1837" y="2387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5" name="Line 32"/>
              <p:cNvSpPr>
                <a:spLocks noChangeShapeType="1"/>
              </p:cNvSpPr>
              <p:nvPr/>
            </p:nvSpPr>
            <p:spPr bwMode="auto">
              <a:xfrm>
                <a:off x="1837" y="2205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6" name="Line 33"/>
              <p:cNvSpPr>
                <a:spLocks noChangeShapeType="1"/>
              </p:cNvSpPr>
              <p:nvPr/>
            </p:nvSpPr>
            <p:spPr bwMode="auto">
              <a:xfrm>
                <a:off x="1837" y="2024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7" name="Line 34"/>
              <p:cNvSpPr>
                <a:spLocks noChangeShapeType="1"/>
              </p:cNvSpPr>
              <p:nvPr/>
            </p:nvSpPr>
            <p:spPr bwMode="auto">
              <a:xfrm>
                <a:off x="1837" y="1842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8" name="Line 35"/>
              <p:cNvSpPr>
                <a:spLocks noChangeShapeType="1"/>
              </p:cNvSpPr>
              <p:nvPr/>
            </p:nvSpPr>
            <p:spPr bwMode="auto">
              <a:xfrm>
                <a:off x="1837" y="2568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</p:grpSp>
        <p:grpSp>
          <p:nvGrpSpPr>
            <p:cNvPr id="43" name="Group 36"/>
            <p:cNvGrpSpPr>
              <a:grpSpLocks/>
            </p:cNvGrpSpPr>
            <p:nvPr/>
          </p:nvGrpSpPr>
          <p:grpSpPr bwMode="auto">
            <a:xfrm>
              <a:off x="3792538" y="2603086"/>
              <a:ext cx="360363" cy="1584325"/>
              <a:chOff x="1837" y="1661"/>
              <a:chExt cx="408" cy="907"/>
            </a:xfrm>
          </p:grpSpPr>
          <p:sp>
            <p:nvSpPr>
              <p:cNvPr id="57" name="Line 37"/>
              <p:cNvSpPr>
                <a:spLocks noChangeShapeType="1"/>
              </p:cNvSpPr>
              <p:nvPr/>
            </p:nvSpPr>
            <p:spPr bwMode="auto">
              <a:xfrm>
                <a:off x="1837" y="1661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58" name="Line 38"/>
              <p:cNvSpPr>
                <a:spLocks noChangeShapeType="1"/>
              </p:cNvSpPr>
              <p:nvPr/>
            </p:nvSpPr>
            <p:spPr bwMode="auto">
              <a:xfrm>
                <a:off x="1837" y="2387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59" name="Line 39"/>
              <p:cNvSpPr>
                <a:spLocks noChangeShapeType="1"/>
              </p:cNvSpPr>
              <p:nvPr/>
            </p:nvSpPr>
            <p:spPr bwMode="auto">
              <a:xfrm>
                <a:off x="1837" y="2205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0" name="Line 40"/>
              <p:cNvSpPr>
                <a:spLocks noChangeShapeType="1"/>
              </p:cNvSpPr>
              <p:nvPr/>
            </p:nvSpPr>
            <p:spPr bwMode="auto">
              <a:xfrm>
                <a:off x="1837" y="2024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1" name="Line 41"/>
              <p:cNvSpPr>
                <a:spLocks noChangeShapeType="1"/>
              </p:cNvSpPr>
              <p:nvPr/>
            </p:nvSpPr>
            <p:spPr bwMode="auto">
              <a:xfrm>
                <a:off x="1837" y="1842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62" name="Line 42"/>
              <p:cNvSpPr>
                <a:spLocks noChangeShapeType="1"/>
              </p:cNvSpPr>
              <p:nvPr/>
            </p:nvSpPr>
            <p:spPr bwMode="auto">
              <a:xfrm>
                <a:off x="1837" y="2568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</p:grp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5953125" y="2603086"/>
              <a:ext cx="215900" cy="1584325"/>
              <a:chOff x="1837" y="1661"/>
              <a:chExt cx="408" cy="907"/>
            </a:xfrm>
          </p:grpSpPr>
          <p:sp>
            <p:nvSpPr>
              <p:cNvPr id="51" name="Line 44"/>
              <p:cNvSpPr>
                <a:spLocks noChangeShapeType="1"/>
              </p:cNvSpPr>
              <p:nvPr/>
            </p:nvSpPr>
            <p:spPr bwMode="auto">
              <a:xfrm>
                <a:off x="1837" y="1661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52" name="Line 45"/>
              <p:cNvSpPr>
                <a:spLocks noChangeShapeType="1"/>
              </p:cNvSpPr>
              <p:nvPr/>
            </p:nvSpPr>
            <p:spPr bwMode="auto">
              <a:xfrm>
                <a:off x="1837" y="2387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53" name="Line 46"/>
              <p:cNvSpPr>
                <a:spLocks noChangeShapeType="1"/>
              </p:cNvSpPr>
              <p:nvPr/>
            </p:nvSpPr>
            <p:spPr bwMode="auto">
              <a:xfrm>
                <a:off x="1837" y="2205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54" name="Line 47"/>
              <p:cNvSpPr>
                <a:spLocks noChangeShapeType="1"/>
              </p:cNvSpPr>
              <p:nvPr/>
            </p:nvSpPr>
            <p:spPr bwMode="auto">
              <a:xfrm>
                <a:off x="1837" y="2024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55" name="Line 48"/>
              <p:cNvSpPr>
                <a:spLocks noChangeShapeType="1"/>
              </p:cNvSpPr>
              <p:nvPr/>
            </p:nvSpPr>
            <p:spPr bwMode="auto">
              <a:xfrm>
                <a:off x="1837" y="1842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  <p:sp>
            <p:nvSpPr>
              <p:cNvPr id="56" name="Line 49"/>
              <p:cNvSpPr>
                <a:spLocks noChangeShapeType="1"/>
              </p:cNvSpPr>
              <p:nvPr/>
            </p:nvSpPr>
            <p:spPr bwMode="auto">
              <a:xfrm>
                <a:off x="1837" y="2568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000"/>
              </a:p>
            </p:txBody>
          </p:sp>
        </p:grpSp>
        <p:sp>
          <p:nvSpPr>
            <p:cNvPr id="45" name="テキスト ボックス 44"/>
            <p:cNvSpPr txBox="1"/>
            <p:nvPr/>
          </p:nvSpPr>
          <p:spPr>
            <a:xfrm>
              <a:off x="148096" y="3845200"/>
              <a:ext cx="109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ea typeface="ＤＦＰ太丸ゴシック体"/>
                  <a:cs typeface="ＤＦＰ太丸ゴシック体"/>
                </a:rPr>
                <a:t>pulsar</a:t>
              </a:r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116735" y="1954036"/>
              <a:ext cx="127951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  <a:ea typeface="ＤＦＰ太丸ゴシック体"/>
                  <a:cs typeface="ＤＦＰ太丸ゴシック体"/>
                </a:rPr>
                <a:t>Magneto-</a:t>
              </a:r>
            </a:p>
            <a:p>
              <a:r>
                <a:rPr lang="en-US" altLang="ja-JP" sz="2000" dirty="0">
                  <a:solidFill>
                    <a:srgbClr val="FF0000"/>
                  </a:solidFill>
                  <a:ea typeface="ＤＦＰ太丸ゴシック体"/>
                  <a:cs typeface="ＤＦＰ太丸ゴシック体"/>
                </a:rPr>
                <a:t>sphere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1948494" y="1990995"/>
              <a:ext cx="153599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0432FF"/>
                  </a:solidFill>
                  <a:ea typeface="ＤＦＰ太丸ゴシック体"/>
                  <a:cs typeface="ＤＦＰ太丸ゴシック体"/>
                </a:rPr>
                <a:t>Pulsar wind</a:t>
              </a:r>
            </a:p>
            <a:p>
              <a:r>
                <a:rPr lang="en-US" altLang="ja-JP" sz="2000" dirty="0">
                  <a:solidFill>
                    <a:srgbClr val="0432FF"/>
                  </a:solidFill>
                  <a:ea typeface="ＤＦＰ太丸ゴシック体"/>
                  <a:cs typeface="ＤＦＰ太丸ゴシック体"/>
                </a:rPr>
                <a:t>region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3617474" y="1954036"/>
              <a:ext cx="270298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dirty="0">
                  <a:solidFill>
                    <a:srgbClr val="FF40FF"/>
                  </a:solidFill>
                  <a:ea typeface="ＤＦＰ太丸ゴシック体"/>
                  <a:cs typeface="ＤＦＰ太丸ゴシック体"/>
                </a:rPr>
                <a:t>Pulsar wind nebula</a:t>
              </a:r>
            </a:p>
            <a:p>
              <a:pPr algn="ctr"/>
              <a:r>
                <a:rPr lang="en-US" altLang="ja-JP" sz="2000" dirty="0">
                  <a:solidFill>
                    <a:srgbClr val="FF40FF"/>
                  </a:solidFill>
                  <a:ea typeface="ＤＦＰ太丸ゴシック体"/>
                  <a:cs typeface="ＤＦＰ太丸ゴシック体"/>
                </a:rPr>
                <a:t>(shocked pulsar wind)</a:t>
              </a:r>
            </a:p>
          </p:txBody>
        </p:sp>
      </p:grpSp>
      <p:pic>
        <p:nvPicPr>
          <p:cNvPr id="88" name="図 87">
            <a:extLst>
              <a:ext uri="{FF2B5EF4-FFF2-40B4-BE49-F238E27FC236}">
                <a16:creationId xmlns:a16="http://schemas.microsoft.com/office/drawing/2014/main" id="{1B66B903-7A05-DE44-A91A-CE60E8BBE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65" y="1142235"/>
            <a:ext cx="1879600" cy="393700"/>
          </a:xfrm>
          <a:prstGeom prst="rect">
            <a:avLst/>
          </a:prstGeom>
          <a:noFill/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EC4DF2A-4B98-3448-BDEB-874F0737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64" y="1138083"/>
            <a:ext cx="2057400" cy="3937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3B4E0CE-9D6D-E04C-BCF7-152B4322A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320" y="1140441"/>
            <a:ext cx="1638300" cy="393700"/>
          </a:xfrm>
          <a:prstGeom prst="rect">
            <a:avLst/>
          </a:prstGeom>
        </p:spPr>
      </p:pic>
      <p:sp>
        <p:nvSpPr>
          <p:cNvPr id="7" name="下矢印 6">
            <a:extLst>
              <a:ext uri="{FF2B5EF4-FFF2-40B4-BE49-F238E27FC236}">
                <a16:creationId xmlns:a16="http://schemas.microsoft.com/office/drawing/2014/main" id="{F8F58D00-72C7-2E41-8711-BC9223004668}"/>
              </a:ext>
            </a:extLst>
          </p:cNvPr>
          <p:cNvSpPr/>
          <p:nvPr/>
        </p:nvSpPr>
        <p:spPr>
          <a:xfrm>
            <a:off x="5227135" y="1588943"/>
            <a:ext cx="495881" cy="26962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下矢印 89">
            <a:extLst>
              <a:ext uri="{FF2B5EF4-FFF2-40B4-BE49-F238E27FC236}">
                <a16:creationId xmlns:a16="http://schemas.microsoft.com/office/drawing/2014/main" id="{43B0E708-B417-4041-8DD9-FB8B1571D7BC}"/>
              </a:ext>
            </a:extLst>
          </p:cNvPr>
          <p:cNvSpPr/>
          <p:nvPr/>
        </p:nvSpPr>
        <p:spPr>
          <a:xfrm>
            <a:off x="3619513" y="1621084"/>
            <a:ext cx="495881" cy="26962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下矢印 90">
            <a:extLst>
              <a:ext uri="{FF2B5EF4-FFF2-40B4-BE49-F238E27FC236}">
                <a16:creationId xmlns:a16="http://schemas.microsoft.com/office/drawing/2014/main" id="{BB2FCA59-5ED0-7E47-B7E8-593F987099FC}"/>
              </a:ext>
            </a:extLst>
          </p:cNvPr>
          <p:cNvSpPr/>
          <p:nvPr/>
        </p:nvSpPr>
        <p:spPr>
          <a:xfrm>
            <a:off x="871572" y="1595141"/>
            <a:ext cx="495881" cy="26962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237DCD32-F3CD-9945-AB7B-37546C632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65" y="5112388"/>
            <a:ext cx="1879600" cy="393700"/>
          </a:xfrm>
          <a:prstGeom prst="rect">
            <a:avLst/>
          </a:prstGeom>
          <a:noFill/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E67A5D85-56BB-A642-A38C-56EEF880B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64" y="5108236"/>
            <a:ext cx="2057400" cy="393700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8BEE7101-891E-1F41-BF71-1E708B190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418" y="5093572"/>
            <a:ext cx="1536700" cy="444500"/>
          </a:xfrm>
          <a:prstGeom prst="rect">
            <a:avLst/>
          </a:prstGeom>
        </p:spPr>
      </p:pic>
      <p:sp>
        <p:nvSpPr>
          <p:cNvPr id="97" name="下矢印 96">
            <a:extLst>
              <a:ext uri="{FF2B5EF4-FFF2-40B4-BE49-F238E27FC236}">
                <a16:creationId xmlns:a16="http://schemas.microsoft.com/office/drawing/2014/main" id="{372F09C7-F191-A74F-9491-B979CBE3F677}"/>
              </a:ext>
            </a:extLst>
          </p:cNvPr>
          <p:cNvSpPr/>
          <p:nvPr/>
        </p:nvSpPr>
        <p:spPr>
          <a:xfrm rot="10800000">
            <a:off x="871571" y="4886169"/>
            <a:ext cx="495881" cy="26962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下矢印 97">
            <a:extLst>
              <a:ext uri="{FF2B5EF4-FFF2-40B4-BE49-F238E27FC236}">
                <a16:creationId xmlns:a16="http://schemas.microsoft.com/office/drawing/2014/main" id="{55E4ECCC-3E6F-584F-8E52-70C29972DB6E}"/>
              </a:ext>
            </a:extLst>
          </p:cNvPr>
          <p:cNvSpPr/>
          <p:nvPr/>
        </p:nvSpPr>
        <p:spPr>
          <a:xfrm rot="10800000">
            <a:off x="5227135" y="4850839"/>
            <a:ext cx="495881" cy="26962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下矢印 98">
            <a:extLst>
              <a:ext uri="{FF2B5EF4-FFF2-40B4-BE49-F238E27FC236}">
                <a16:creationId xmlns:a16="http://schemas.microsoft.com/office/drawing/2014/main" id="{A78415C7-3B49-9740-82A5-A7E1AD4DDBEF}"/>
              </a:ext>
            </a:extLst>
          </p:cNvPr>
          <p:cNvSpPr/>
          <p:nvPr/>
        </p:nvSpPr>
        <p:spPr>
          <a:xfrm rot="10800000">
            <a:off x="3619513" y="4853448"/>
            <a:ext cx="495881" cy="26962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B0BC1C19-2E26-6447-8968-D3FA2F41472F}"/>
              </a:ext>
            </a:extLst>
          </p:cNvPr>
          <p:cNvSpPr txBox="1"/>
          <p:nvPr/>
        </p:nvSpPr>
        <p:spPr>
          <a:xfrm>
            <a:off x="6793891" y="1456690"/>
            <a:ext cx="2350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Wind-zone model</a:t>
            </a:r>
          </a:p>
          <a:p>
            <a:r>
              <a:rPr lang="en-US" altLang="ja-JP" dirty="0"/>
              <a:t>Refs.</a:t>
            </a:r>
          </a:p>
          <a:p>
            <a:r>
              <a:rPr lang="en-US" altLang="ja-JP" dirty="0"/>
              <a:t>Coroniti’90</a:t>
            </a:r>
          </a:p>
          <a:p>
            <a:r>
              <a:rPr lang="en-US" altLang="ja-JP" dirty="0"/>
              <a:t>Lyubarsky&amp;Kirk’01</a:t>
            </a:r>
          </a:p>
          <a:p>
            <a:r>
              <a:rPr lang="en-US" altLang="ja-JP" dirty="0"/>
              <a:t>Lyubarsky’03</a:t>
            </a:r>
          </a:p>
          <a:p>
            <a:r>
              <a:rPr lang="en-US" altLang="ja-JP" dirty="0"/>
              <a:t>etc.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A53FD3B5-C209-F645-97E9-64B6BA115CC0}"/>
              </a:ext>
            </a:extLst>
          </p:cNvPr>
          <p:cNvSpPr txBox="1"/>
          <p:nvPr/>
        </p:nvSpPr>
        <p:spPr>
          <a:xfrm>
            <a:off x="6790032" y="5074970"/>
            <a:ext cx="2353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Post-shock model</a:t>
            </a:r>
          </a:p>
          <a:p>
            <a:r>
              <a:rPr lang="en-US" altLang="ja-JP" dirty="0"/>
              <a:t>Refs.</a:t>
            </a:r>
          </a:p>
          <a:p>
            <a:r>
              <a:rPr lang="en-US" altLang="ja-JP" dirty="0"/>
              <a:t>Lyutikov’10</a:t>
            </a:r>
          </a:p>
          <a:p>
            <a:r>
              <a:rPr lang="en-US" altLang="ja-JP" dirty="0"/>
              <a:t>Zrake&amp;Arons’17</a:t>
            </a:r>
          </a:p>
          <a:p>
            <a:r>
              <a:rPr lang="en-US" altLang="ja-JP" dirty="0"/>
              <a:t>TTT’18 submitted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CC388097-434C-7740-89BE-737434C06EA4}"/>
              </a:ext>
            </a:extLst>
          </p:cNvPr>
          <p:cNvSpPr txBox="1"/>
          <p:nvPr/>
        </p:nvSpPr>
        <p:spPr>
          <a:xfrm>
            <a:off x="4844235" y="6183891"/>
            <a:ext cx="2108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Tanaka, </a:t>
            </a:r>
            <a:r>
              <a:rPr lang="en-US" altLang="ja-JP" sz="1200" b="1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Toma</a:t>
            </a:r>
            <a:r>
              <a:rPr lang="en-US" altLang="ja-JP" sz="1200" b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, </a:t>
            </a:r>
            <a:r>
              <a:rPr lang="en-US" altLang="ja-JP" sz="1200" b="1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Tominaga</a:t>
            </a:r>
            <a:r>
              <a:rPr lang="en-US" altLang="ja-JP" sz="1200" b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 =&gt;</a:t>
            </a:r>
            <a:endParaRPr kumimoji="1" lang="ja-JP" altLang="en-US" sz="1200" b="1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90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altLang="ja-JP" dirty="0"/>
              <a:t>Crab w/ Tangled B-field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2" y="1808534"/>
            <a:ext cx="3435012" cy="48090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テキスト ボックス 15"/>
          <p:cNvSpPr txBox="1"/>
          <p:nvPr/>
        </p:nvSpPr>
        <p:spPr>
          <a:xfrm>
            <a:off x="0" y="6581328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TTT18 in prep.</a:t>
            </a:r>
            <a:endParaRPr kumimoji="1" lang="ja-JP" altLang="en-US" sz="12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1082252"/>
            <a:ext cx="8312727" cy="610731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225633" y="2329937"/>
            <a:ext cx="4439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For deceleration</a:t>
            </a:r>
          </a:p>
          <a:p>
            <a:pPr marL="457200" indent="-457200">
              <a:buFont typeface="Wingdings" charset="2"/>
              <a:buChar char="l"/>
            </a:pPr>
            <a:r>
              <a:rPr lang="en-US" altLang="ja-JP" sz="2800" dirty="0"/>
              <a:t>Conversion</a:t>
            </a:r>
            <a:r>
              <a:rPr lang="ja-JP" altLang="en-US" sz="2800" dirty="0"/>
              <a:t> </a:t>
            </a:r>
            <a:r>
              <a:rPr lang="en-US" altLang="ja-JP" sz="2800" dirty="0"/>
              <a:t>=&gt;</a:t>
            </a:r>
            <a:r>
              <a:rPr lang="ja-JP" altLang="en-US" sz="2800" dirty="0"/>
              <a:t> </a:t>
            </a:r>
            <a:r>
              <a:rPr lang="en-US" altLang="ja-JP" sz="2800" dirty="0"/>
              <a:t>yes</a:t>
            </a:r>
          </a:p>
          <a:p>
            <a:pPr marL="457200" indent="-457200">
              <a:buFont typeface="Wingdings" charset="2"/>
              <a:buChar char="l"/>
            </a:pPr>
            <a:r>
              <a:rPr lang="en-US" altLang="ja-JP" sz="2800" dirty="0"/>
              <a:t>Dissipation =&gt; no</a:t>
            </a:r>
          </a:p>
        </p:txBody>
      </p:sp>
      <p:cxnSp>
        <p:nvCxnSpPr>
          <p:cNvPr id="20" name="直線コネクタ 19"/>
          <p:cNvCxnSpPr/>
          <p:nvPr/>
        </p:nvCxnSpPr>
        <p:spPr>
          <a:xfrm>
            <a:off x="4288475" y="1724523"/>
            <a:ext cx="1224279" cy="11975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810529" y="1740042"/>
            <a:ext cx="836199" cy="11975"/>
          </a:xfrm>
          <a:prstGeom prst="line">
            <a:avLst/>
          </a:prstGeom>
          <a:ln w="381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6988134" y="1747157"/>
            <a:ext cx="1629516" cy="11975"/>
          </a:xfrm>
          <a:prstGeom prst="line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411537" y="1715725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432FF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Cooling</a:t>
            </a:r>
            <a:endParaRPr kumimoji="1" lang="en-US" altLang="ja-JP" b="1" dirty="0">
              <a:solidFill>
                <a:srgbClr val="0432FF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72363" y="174602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40FF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Conversion</a:t>
            </a:r>
            <a:endParaRPr kumimoji="1" lang="en-US" altLang="ja-JP" b="1" dirty="0">
              <a:solidFill>
                <a:srgbClr val="FF40FF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45160" y="1759132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FA00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Dissipation</a:t>
            </a:r>
            <a:endParaRPr kumimoji="1" lang="en-US" altLang="ja-JP" b="1" dirty="0">
              <a:solidFill>
                <a:srgbClr val="00FA00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453" y="4087809"/>
            <a:ext cx="3453937" cy="259439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79F3B5B-92E7-3A41-BA03-19DB6B17F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335" y="1817447"/>
            <a:ext cx="1734856" cy="6781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3750679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12136</TotalTime>
  <Words>929</Words>
  <Application>Microsoft Macintosh PowerPoint</Application>
  <PresentationFormat>画面に合わせる (4:3)</PresentationFormat>
  <Paragraphs>246</Paragraphs>
  <Slides>15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7" baseType="lpstr">
      <vt:lpstr>ＤＦＰ太丸ゴシック体</vt:lpstr>
      <vt:lpstr>ＭＳ Ｐゴシック</vt:lpstr>
      <vt:lpstr>Osaka Regular-Mono</vt:lpstr>
      <vt:lpstr>Yu Gothic</vt:lpstr>
      <vt:lpstr>Arial</vt:lpstr>
      <vt:lpstr>Bauhaus 93</vt:lpstr>
      <vt:lpstr>Calibri</vt:lpstr>
      <vt:lpstr>Georgia</vt:lpstr>
      <vt:lpstr>Gill Sans Ultra Bold</vt:lpstr>
      <vt:lpstr>Times New Roman</vt:lpstr>
      <vt:lpstr>Wingdings</vt:lpstr>
      <vt:lpstr>ホワイト</vt:lpstr>
      <vt:lpstr>多波長観測とレーザー実験で探る パルサー星雲プラズマの性質</vt:lpstr>
      <vt:lpstr>Introduction</vt:lpstr>
      <vt:lpstr>PSRs, PWNe &amp; SNRs</vt:lpstr>
      <vt:lpstr>Structure of PWNe</vt:lpstr>
      <vt:lpstr>Motivation</vt:lpstr>
      <vt:lpstr>PWNe dynamics &amp; spectrum</vt:lpstr>
      <vt:lpstr>σ - problem</vt:lpstr>
      <vt:lpstr>Wind-zone?  Post-shock?</vt:lpstr>
      <vt:lpstr>Crab w/ Tangled B-field</vt:lpstr>
      <vt:lpstr>PowerPoint プレゼンテーション</vt:lpstr>
      <vt:lpstr>Radio pulses from PSRs</vt:lpstr>
      <vt:lpstr>Radio Pulses</vt:lpstr>
      <vt:lpstr>誘導コンプトン散乱とパルサー</vt:lpstr>
      <vt:lpstr>PowerPoint プレゼンテーション</vt:lpstr>
      <vt:lpstr>Summary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田中周太</cp:lastModifiedBy>
  <cp:revision>350</cp:revision>
  <cp:lastPrinted>2017-10-08T13:11:49Z</cp:lastPrinted>
  <dcterms:created xsi:type="dcterms:W3CDTF">2015-10-20T04:49:20Z</dcterms:created>
  <dcterms:modified xsi:type="dcterms:W3CDTF">2018-03-01T03:18:17Z</dcterms:modified>
</cp:coreProperties>
</file>