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1" r:id="rId2"/>
    <p:sldMasterId id="2147483690" r:id="rId3"/>
    <p:sldMasterId id="2147483692" r:id="rId4"/>
    <p:sldMasterId id="2147483696" r:id="rId5"/>
    <p:sldMasterId id="2147483672" r:id="rId6"/>
  </p:sldMasterIdLst>
  <p:notesMasterIdLst>
    <p:notesMasterId r:id="rId40"/>
  </p:notesMasterIdLst>
  <p:sldIdLst>
    <p:sldId id="256" r:id="rId7"/>
    <p:sldId id="363" r:id="rId8"/>
    <p:sldId id="358" r:id="rId9"/>
    <p:sldId id="359" r:id="rId10"/>
    <p:sldId id="374" r:id="rId11"/>
    <p:sldId id="376" r:id="rId12"/>
    <p:sldId id="378" r:id="rId13"/>
    <p:sldId id="360" r:id="rId14"/>
    <p:sldId id="373" r:id="rId15"/>
    <p:sldId id="371" r:id="rId16"/>
    <p:sldId id="379" r:id="rId17"/>
    <p:sldId id="372" r:id="rId18"/>
    <p:sldId id="364" r:id="rId19"/>
    <p:sldId id="382" r:id="rId20"/>
    <p:sldId id="361" r:id="rId21"/>
    <p:sldId id="368" r:id="rId22"/>
    <p:sldId id="370" r:id="rId23"/>
    <p:sldId id="369" r:id="rId24"/>
    <p:sldId id="385" r:id="rId25"/>
    <p:sldId id="386" r:id="rId26"/>
    <p:sldId id="367" r:id="rId27"/>
    <p:sldId id="390" r:id="rId28"/>
    <p:sldId id="391" r:id="rId29"/>
    <p:sldId id="392" r:id="rId30"/>
    <p:sldId id="393" r:id="rId31"/>
    <p:sldId id="387" r:id="rId32"/>
    <p:sldId id="388" r:id="rId33"/>
    <p:sldId id="389" r:id="rId34"/>
    <p:sldId id="394" r:id="rId35"/>
    <p:sldId id="352" r:id="rId36"/>
    <p:sldId id="365" r:id="rId37"/>
    <p:sldId id="383" r:id="rId38"/>
    <p:sldId id="384" r:id="rId3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07" autoAdjust="0"/>
    <p:restoredTop sz="98899" autoAdjust="0"/>
  </p:normalViewPr>
  <p:slideViewPr>
    <p:cSldViewPr>
      <p:cViewPr varScale="1">
        <p:scale>
          <a:sx n="63" d="100"/>
          <a:sy n="63" d="100"/>
        </p:scale>
        <p:origin x="7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6F965-DAD5-419B-AC4C-AED48017CC29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42A80E19-442E-4ACE-A135-8CD4138BE545}">
      <dgm:prSet phldrT="[テキスト]"/>
      <dgm:spPr/>
      <dgm:t>
        <a:bodyPr/>
        <a:lstStyle/>
        <a:p>
          <a:r>
            <a:rPr kumimoji="1" lang="ja-JP" altLang="en-US" dirty="0" smtClean="0"/>
            <a:t>多波長観測</a:t>
          </a:r>
          <a:endParaRPr kumimoji="1" lang="en-US" altLang="ja-JP" dirty="0" smtClean="0"/>
        </a:p>
      </dgm:t>
    </dgm:pt>
    <dgm:pt modelId="{CDEA3E51-F494-4551-9599-2CA7DF4FF168}" type="parTrans" cxnId="{1238C4AD-3BF4-4ABE-8B7E-F8D1F14CCBBE}">
      <dgm:prSet/>
      <dgm:spPr/>
      <dgm:t>
        <a:bodyPr/>
        <a:lstStyle/>
        <a:p>
          <a:endParaRPr kumimoji="1" lang="ja-JP" altLang="en-US"/>
        </a:p>
      </dgm:t>
    </dgm:pt>
    <dgm:pt modelId="{F40ACEFF-3C12-4FF7-A203-8DE7355E20C8}" type="sibTrans" cxnId="{1238C4AD-3BF4-4ABE-8B7E-F8D1F14CCBBE}">
      <dgm:prSet/>
      <dgm:spPr/>
      <dgm:t>
        <a:bodyPr/>
        <a:lstStyle/>
        <a:p>
          <a:endParaRPr kumimoji="1" lang="ja-JP" altLang="en-US"/>
        </a:p>
      </dgm:t>
    </dgm:pt>
    <dgm:pt modelId="{7593DD49-CF7C-4EA9-A8EF-305FBFB88DE8}">
      <dgm:prSet phldrT="[テキスト]"/>
      <dgm:spPr/>
      <dgm:t>
        <a:bodyPr/>
        <a:lstStyle/>
        <a:p>
          <a:r>
            <a:rPr kumimoji="1" lang="ja-JP" altLang="en-US" dirty="0" smtClean="0"/>
            <a:t>ジェット形成機構</a:t>
          </a:r>
          <a:endParaRPr kumimoji="1" lang="ja-JP" altLang="en-US" dirty="0"/>
        </a:p>
      </dgm:t>
    </dgm:pt>
    <dgm:pt modelId="{D4057606-4B80-4ABA-8D27-F318CA670935}" type="parTrans" cxnId="{1511C46D-B48D-41B5-BD42-0B437651E7F4}">
      <dgm:prSet/>
      <dgm:spPr/>
      <dgm:t>
        <a:bodyPr/>
        <a:lstStyle/>
        <a:p>
          <a:endParaRPr kumimoji="1" lang="ja-JP" altLang="en-US"/>
        </a:p>
      </dgm:t>
    </dgm:pt>
    <dgm:pt modelId="{B9814960-0FD6-4922-9FB7-4F85D42A3D37}" type="sibTrans" cxnId="{1511C46D-B48D-41B5-BD42-0B437651E7F4}">
      <dgm:prSet/>
      <dgm:spPr/>
      <dgm:t>
        <a:bodyPr/>
        <a:lstStyle/>
        <a:p>
          <a:endParaRPr kumimoji="1" lang="ja-JP" altLang="en-US"/>
        </a:p>
      </dgm:t>
    </dgm:pt>
    <dgm:pt modelId="{5DE1FE3E-DC5B-4A6C-ABEA-B8BE01912D46}">
      <dgm:prSet phldrT="[テキスト]"/>
      <dgm:spPr/>
      <dgm:t>
        <a:bodyPr/>
        <a:lstStyle/>
        <a:p>
          <a:r>
            <a:rPr kumimoji="1" lang="ja-JP" altLang="en-US" dirty="0" smtClean="0"/>
            <a:t>放射モデル</a:t>
          </a:r>
          <a:endParaRPr kumimoji="1" lang="ja-JP" altLang="en-US" dirty="0"/>
        </a:p>
      </dgm:t>
    </dgm:pt>
    <dgm:pt modelId="{4CEE2B56-55C8-45D7-BE7F-16566DC14A7C}" type="parTrans" cxnId="{1E748E9E-EA3C-4654-93DE-A06BCC4E81BB}">
      <dgm:prSet/>
      <dgm:spPr/>
      <dgm:t>
        <a:bodyPr/>
        <a:lstStyle/>
        <a:p>
          <a:endParaRPr kumimoji="1" lang="ja-JP" altLang="en-US"/>
        </a:p>
      </dgm:t>
    </dgm:pt>
    <dgm:pt modelId="{8701526E-6BB9-456D-909A-99A4437A08EC}" type="sibTrans" cxnId="{1E748E9E-EA3C-4654-93DE-A06BCC4E81BB}">
      <dgm:prSet/>
      <dgm:spPr/>
      <dgm:t>
        <a:bodyPr/>
        <a:lstStyle/>
        <a:p>
          <a:endParaRPr kumimoji="1" lang="ja-JP" altLang="en-US"/>
        </a:p>
      </dgm:t>
    </dgm:pt>
    <dgm:pt modelId="{2AA3D6B2-7E09-4017-A96B-43E423D6591E}" type="pres">
      <dgm:prSet presAssocID="{E6B6F965-DAD5-419B-AC4C-AED48017CC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86C320D-35BB-4039-9A76-765081852C10}" type="pres">
      <dgm:prSet presAssocID="{42A80E19-442E-4ACE-A135-8CD4138BE545}" presName="node" presStyleLbl="node1" presStyleIdx="0" presStyleCnt="3" custScaleX="178275" custRadScaleRad="82675" custRadScaleInc="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82EE52-548F-46FD-ACAC-C8E91DE22B97}" type="pres">
      <dgm:prSet presAssocID="{F40ACEFF-3C12-4FF7-A203-8DE7355E20C8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05DC87D-B479-41EC-BD57-99AF98206CD8}" type="pres">
      <dgm:prSet presAssocID="{F40ACEFF-3C12-4FF7-A203-8DE7355E20C8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8A9747FA-F226-4F23-805A-88B3C82773AB}" type="pres">
      <dgm:prSet presAssocID="{7593DD49-CF7C-4EA9-A8EF-305FBFB88DE8}" presName="node" presStyleLbl="node1" presStyleIdx="1" presStyleCnt="3" custScaleX="152045" custRadScaleRad="121889" custRadScaleInc="-2353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F8DF36-8481-4898-A907-ED9EB24E2664}" type="pres">
      <dgm:prSet presAssocID="{B9814960-0FD6-4922-9FB7-4F85D42A3D37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FAF26905-C77C-4520-BCB9-C3824CD42B6C}" type="pres">
      <dgm:prSet presAssocID="{B9814960-0FD6-4922-9FB7-4F85D42A3D37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939CC544-C3BF-4653-92F4-162E747072FA}" type="pres">
      <dgm:prSet presAssocID="{5DE1FE3E-DC5B-4A6C-ABEA-B8BE01912D46}" presName="node" presStyleLbl="node1" presStyleIdx="2" presStyleCnt="3" custRadScaleRad="93593" custRadScaleInc="1167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F117FD-161F-40AA-A314-48D60BCF62FC}" type="pres">
      <dgm:prSet presAssocID="{8701526E-6BB9-456D-909A-99A4437A08EC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A9C295DF-0FF5-48C8-8425-B5C43A146B25}" type="pres">
      <dgm:prSet presAssocID="{8701526E-6BB9-456D-909A-99A4437A08EC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91174C44-7945-4C38-9A4C-1F1C45C9C520}" type="presOf" srcId="{7593DD49-CF7C-4EA9-A8EF-305FBFB88DE8}" destId="{8A9747FA-F226-4F23-805A-88B3C82773AB}" srcOrd="0" destOrd="0" presId="urn:microsoft.com/office/officeart/2005/8/layout/cycle7"/>
    <dgm:cxn modelId="{1511C46D-B48D-41B5-BD42-0B437651E7F4}" srcId="{E6B6F965-DAD5-419B-AC4C-AED48017CC29}" destId="{7593DD49-CF7C-4EA9-A8EF-305FBFB88DE8}" srcOrd="1" destOrd="0" parTransId="{D4057606-4B80-4ABA-8D27-F318CA670935}" sibTransId="{B9814960-0FD6-4922-9FB7-4F85D42A3D37}"/>
    <dgm:cxn modelId="{9E8D7F67-ACFF-4567-BC1F-DFB4234622FD}" type="presOf" srcId="{B9814960-0FD6-4922-9FB7-4F85D42A3D37}" destId="{FAF26905-C77C-4520-BCB9-C3824CD42B6C}" srcOrd="1" destOrd="0" presId="urn:microsoft.com/office/officeart/2005/8/layout/cycle7"/>
    <dgm:cxn modelId="{C2675062-9CBB-4844-B9E1-9DD033C36A99}" type="presOf" srcId="{8701526E-6BB9-456D-909A-99A4437A08EC}" destId="{B8F117FD-161F-40AA-A314-48D60BCF62FC}" srcOrd="0" destOrd="0" presId="urn:microsoft.com/office/officeart/2005/8/layout/cycle7"/>
    <dgm:cxn modelId="{E485F924-7BF6-41AD-881C-1D2D281A707B}" type="presOf" srcId="{8701526E-6BB9-456D-909A-99A4437A08EC}" destId="{A9C295DF-0FF5-48C8-8425-B5C43A146B25}" srcOrd="1" destOrd="0" presId="urn:microsoft.com/office/officeart/2005/8/layout/cycle7"/>
    <dgm:cxn modelId="{E9E8027A-2773-41AD-82ED-74939C6549A0}" type="presOf" srcId="{B9814960-0FD6-4922-9FB7-4F85D42A3D37}" destId="{9DF8DF36-8481-4898-A907-ED9EB24E2664}" srcOrd="0" destOrd="0" presId="urn:microsoft.com/office/officeart/2005/8/layout/cycle7"/>
    <dgm:cxn modelId="{82E50C6A-2696-42E4-8433-DD74D146B4B3}" type="presOf" srcId="{42A80E19-442E-4ACE-A135-8CD4138BE545}" destId="{686C320D-35BB-4039-9A76-765081852C10}" srcOrd="0" destOrd="0" presId="urn:microsoft.com/office/officeart/2005/8/layout/cycle7"/>
    <dgm:cxn modelId="{AC21A810-9CD8-4573-AD50-4D4C5B8FEF74}" type="presOf" srcId="{F40ACEFF-3C12-4FF7-A203-8DE7355E20C8}" destId="{A05DC87D-B479-41EC-BD57-99AF98206CD8}" srcOrd="1" destOrd="0" presId="urn:microsoft.com/office/officeart/2005/8/layout/cycle7"/>
    <dgm:cxn modelId="{1E748E9E-EA3C-4654-93DE-A06BCC4E81BB}" srcId="{E6B6F965-DAD5-419B-AC4C-AED48017CC29}" destId="{5DE1FE3E-DC5B-4A6C-ABEA-B8BE01912D46}" srcOrd="2" destOrd="0" parTransId="{4CEE2B56-55C8-45D7-BE7F-16566DC14A7C}" sibTransId="{8701526E-6BB9-456D-909A-99A4437A08EC}"/>
    <dgm:cxn modelId="{E2555319-BC56-4612-8D04-1F01A4249EF9}" type="presOf" srcId="{F40ACEFF-3C12-4FF7-A203-8DE7355E20C8}" destId="{1D82EE52-548F-46FD-ACAC-C8E91DE22B97}" srcOrd="0" destOrd="0" presId="urn:microsoft.com/office/officeart/2005/8/layout/cycle7"/>
    <dgm:cxn modelId="{36B469D6-1020-4CB3-A98A-027FD482F0AE}" type="presOf" srcId="{5DE1FE3E-DC5B-4A6C-ABEA-B8BE01912D46}" destId="{939CC544-C3BF-4653-92F4-162E747072FA}" srcOrd="0" destOrd="0" presId="urn:microsoft.com/office/officeart/2005/8/layout/cycle7"/>
    <dgm:cxn modelId="{1238C4AD-3BF4-4ABE-8B7E-F8D1F14CCBBE}" srcId="{E6B6F965-DAD5-419B-AC4C-AED48017CC29}" destId="{42A80E19-442E-4ACE-A135-8CD4138BE545}" srcOrd="0" destOrd="0" parTransId="{CDEA3E51-F494-4551-9599-2CA7DF4FF168}" sibTransId="{F40ACEFF-3C12-4FF7-A203-8DE7355E20C8}"/>
    <dgm:cxn modelId="{B8F11B73-86AA-4A77-B250-565918C46A75}" type="presOf" srcId="{E6B6F965-DAD5-419B-AC4C-AED48017CC29}" destId="{2AA3D6B2-7E09-4017-A96B-43E423D6591E}" srcOrd="0" destOrd="0" presId="urn:microsoft.com/office/officeart/2005/8/layout/cycle7"/>
    <dgm:cxn modelId="{D40BEB50-B970-459A-BEF5-18E398E34C4E}" type="presParOf" srcId="{2AA3D6B2-7E09-4017-A96B-43E423D6591E}" destId="{686C320D-35BB-4039-9A76-765081852C10}" srcOrd="0" destOrd="0" presId="urn:microsoft.com/office/officeart/2005/8/layout/cycle7"/>
    <dgm:cxn modelId="{2E56E2E0-38CD-434F-9D21-74C434CC84EB}" type="presParOf" srcId="{2AA3D6B2-7E09-4017-A96B-43E423D6591E}" destId="{1D82EE52-548F-46FD-ACAC-C8E91DE22B97}" srcOrd="1" destOrd="0" presId="urn:microsoft.com/office/officeart/2005/8/layout/cycle7"/>
    <dgm:cxn modelId="{1E0EC553-4239-4B39-8D6F-A21E39065A98}" type="presParOf" srcId="{1D82EE52-548F-46FD-ACAC-C8E91DE22B97}" destId="{A05DC87D-B479-41EC-BD57-99AF98206CD8}" srcOrd="0" destOrd="0" presId="urn:microsoft.com/office/officeart/2005/8/layout/cycle7"/>
    <dgm:cxn modelId="{072ECA70-CB6E-489C-9F37-FA21B47F2230}" type="presParOf" srcId="{2AA3D6B2-7E09-4017-A96B-43E423D6591E}" destId="{8A9747FA-F226-4F23-805A-88B3C82773AB}" srcOrd="2" destOrd="0" presId="urn:microsoft.com/office/officeart/2005/8/layout/cycle7"/>
    <dgm:cxn modelId="{A9968BF6-E423-48B4-87FD-5566DEB1FCAD}" type="presParOf" srcId="{2AA3D6B2-7E09-4017-A96B-43E423D6591E}" destId="{9DF8DF36-8481-4898-A907-ED9EB24E2664}" srcOrd="3" destOrd="0" presId="urn:microsoft.com/office/officeart/2005/8/layout/cycle7"/>
    <dgm:cxn modelId="{704BEB68-C179-41CF-BDD3-727CB83C5D1E}" type="presParOf" srcId="{9DF8DF36-8481-4898-A907-ED9EB24E2664}" destId="{FAF26905-C77C-4520-BCB9-C3824CD42B6C}" srcOrd="0" destOrd="0" presId="urn:microsoft.com/office/officeart/2005/8/layout/cycle7"/>
    <dgm:cxn modelId="{E43759E7-903D-434F-AB62-68CD55248691}" type="presParOf" srcId="{2AA3D6B2-7E09-4017-A96B-43E423D6591E}" destId="{939CC544-C3BF-4653-92F4-162E747072FA}" srcOrd="4" destOrd="0" presId="urn:microsoft.com/office/officeart/2005/8/layout/cycle7"/>
    <dgm:cxn modelId="{266FD8F8-9BED-45C0-BCB9-A4E83AB95B96}" type="presParOf" srcId="{2AA3D6B2-7E09-4017-A96B-43E423D6591E}" destId="{B8F117FD-161F-40AA-A314-48D60BCF62FC}" srcOrd="5" destOrd="0" presId="urn:microsoft.com/office/officeart/2005/8/layout/cycle7"/>
    <dgm:cxn modelId="{63E9E1AE-9A62-4DDB-884A-35884669BE11}" type="presParOf" srcId="{B8F117FD-161F-40AA-A314-48D60BCF62FC}" destId="{A9C295DF-0FF5-48C8-8425-B5C43A146B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C320D-35BB-4039-9A76-765081852C10}">
      <dsp:nvSpPr>
        <dsp:cNvPr id="0" name=""/>
        <dsp:cNvSpPr/>
      </dsp:nvSpPr>
      <dsp:spPr>
        <a:xfrm>
          <a:off x="1721757" y="388633"/>
          <a:ext cx="4176454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多波長観測</a:t>
          </a:r>
          <a:endParaRPr kumimoji="1" lang="en-US" altLang="ja-JP" sz="3200" kern="1200" dirty="0" smtClean="0"/>
        </a:p>
      </dsp:txBody>
      <dsp:txXfrm>
        <a:off x="1756065" y="422941"/>
        <a:ext cx="4107838" cy="1102735"/>
      </dsp:txXfrm>
    </dsp:sp>
    <dsp:sp modelId="{1D82EE52-548F-46FD-ACAC-C8E91DE22B97}">
      <dsp:nvSpPr>
        <dsp:cNvPr id="0" name=""/>
        <dsp:cNvSpPr/>
      </dsp:nvSpPr>
      <dsp:spPr>
        <a:xfrm rot="2682026">
          <a:off x="4482794" y="2065477"/>
          <a:ext cx="127393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4605786" y="2147472"/>
        <a:ext cx="1027955" cy="245983"/>
      </dsp:txXfrm>
    </dsp:sp>
    <dsp:sp modelId="{8A9747FA-F226-4F23-805A-88B3C82773AB}">
      <dsp:nvSpPr>
        <dsp:cNvPr id="0" name=""/>
        <dsp:cNvSpPr/>
      </dsp:nvSpPr>
      <dsp:spPr>
        <a:xfrm>
          <a:off x="4648561" y="2980942"/>
          <a:ext cx="3561963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ジェット形成機構</a:t>
          </a:r>
          <a:endParaRPr kumimoji="1" lang="ja-JP" altLang="en-US" sz="3200" kern="1200" dirty="0"/>
        </a:p>
      </dsp:txBody>
      <dsp:txXfrm>
        <a:off x="4682869" y="3015250"/>
        <a:ext cx="3493347" cy="1102735"/>
      </dsp:txXfrm>
    </dsp:sp>
    <dsp:sp modelId="{9DF8DF36-8481-4898-A907-ED9EB24E2664}">
      <dsp:nvSpPr>
        <dsp:cNvPr id="0" name=""/>
        <dsp:cNvSpPr/>
      </dsp:nvSpPr>
      <dsp:spPr>
        <a:xfrm rot="10745547">
          <a:off x="3215479" y="3402455"/>
          <a:ext cx="127393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 rot="10800000">
        <a:off x="3338471" y="3484450"/>
        <a:ext cx="1027955" cy="245983"/>
      </dsp:txXfrm>
    </dsp:sp>
    <dsp:sp modelId="{939CC544-C3BF-4653-92F4-162E747072FA}">
      <dsp:nvSpPr>
        <dsp:cNvPr id="0" name=""/>
        <dsp:cNvSpPr/>
      </dsp:nvSpPr>
      <dsp:spPr>
        <a:xfrm>
          <a:off x="713633" y="3052932"/>
          <a:ext cx="2342703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放射モデル</a:t>
          </a:r>
          <a:endParaRPr kumimoji="1" lang="ja-JP" altLang="en-US" sz="3200" kern="1200" dirty="0"/>
        </a:p>
      </dsp:txBody>
      <dsp:txXfrm>
        <a:off x="747941" y="3087240"/>
        <a:ext cx="2274087" cy="1102735"/>
      </dsp:txXfrm>
    </dsp:sp>
    <dsp:sp modelId="{B8F117FD-161F-40AA-A314-48D60BCF62FC}">
      <dsp:nvSpPr>
        <dsp:cNvPr id="0" name=""/>
        <dsp:cNvSpPr/>
      </dsp:nvSpPr>
      <dsp:spPr>
        <a:xfrm rot="18350924">
          <a:off x="2210515" y="2101472"/>
          <a:ext cx="127393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2333507" y="2183467"/>
        <a:ext cx="102795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F1FC5-1C1B-4218-8EFA-4A4F0735AE74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7319-7083-4D83-AFED-58A426BE1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3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26F24DB-01DB-4CF7-8128-1E336EDD9956}" type="slidenum">
              <a:rPr lang="en-US" altLang="ja-JP" sz="1200"/>
              <a:pPr algn="r" eaLnBrk="1" hangingPunct="1"/>
              <a:t>7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8370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00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5321-E402-4A9B-9FF4-92C228CEABD1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CB6-5D09-4643-9B1F-34E9C1FB7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4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06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3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22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00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4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853-C9B4-48FF-BE69-104957DB9D59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53B8-2F58-441C-A136-E3E07E5EE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3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853-C9B4-48FF-BE69-104957DB9D59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53B8-2F58-441C-A136-E3E07E5EE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93E0-F89E-49F9-A327-34ADBD8BE6CF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D6C-6C17-4771-A4A0-55100E41F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0568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itchFamily="2" charset="2"/>
        <a:buChar char="p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913F-9DAE-44C2-A8E7-3E5B6BF12462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BD5A-F00B-431E-9391-C9126437A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0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93E0-F89E-49F9-A327-34ADBD8BE6CF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D6C-6C17-4771-A4A0-55100E41F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itchFamily="2" charset="2"/>
        <a:buChar char="p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93E0-F89E-49F9-A327-34ADBD8BE6CF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D6C-6C17-4771-A4A0-55100E41F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974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itchFamily="2" charset="2"/>
        <a:buChar char="p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93E0-F89E-49F9-A327-34ADBD8BE6CF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D6C-6C17-4771-A4A0-55100E41F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62606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itchFamily="2" charset="2"/>
        <a:buChar char="p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93E0-F89E-49F9-A327-34ADBD8BE6CF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D6C-6C17-4771-A4A0-55100E41F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5201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itchFamily="2" charset="2"/>
        <a:buChar char="p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7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ブレーザー研究の今後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2600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dirty="0" smtClean="0"/>
              <a:t>高原　文郎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（大阪大学）</a:t>
            </a:r>
            <a:r>
              <a:rPr lang="en-US" altLang="ja-JP" sz="2400" b="1" dirty="0" smtClean="0"/>
              <a:t> </a:t>
            </a:r>
          </a:p>
          <a:p>
            <a:r>
              <a:rPr lang="en-US" altLang="ja-JP" sz="2400" b="1" dirty="0" smtClean="0"/>
              <a:t>March 1-2 2018</a:t>
            </a:r>
            <a:endParaRPr lang="en-US" altLang="ja-JP" sz="2400" dirty="0" smtClean="0"/>
          </a:p>
          <a:p>
            <a:r>
              <a:rPr lang="ja-JP" altLang="en-US" sz="2400" dirty="0" smtClean="0"/>
              <a:t>研究会</a:t>
            </a:r>
            <a:r>
              <a:rPr lang="ja-JP" altLang="en-US" sz="2400" dirty="0"/>
              <a:t>Ｘ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広島大学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7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Internal Shock Scenario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2" y="1754814"/>
            <a:ext cx="5292588" cy="3972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084168" y="3374994"/>
            <a:ext cx="3240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20072" y="2972142"/>
            <a:ext cx="864096" cy="3693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Γ</a:t>
            </a:r>
            <a:r>
              <a:rPr lang="ja-JP" altLang="en-US" b="1" dirty="0"/>
              <a:t>＋</a:t>
            </a:r>
            <a:r>
              <a:rPr lang="en-US" altLang="ja-JP" b="1" dirty="0" err="1"/>
              <a:t>δΓ</a:t>
            </a:r>
            <a:endParaRPr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15289" y="2975000"/>
            <a:ext cx="729687" cy="3693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altLang="ja-JP" b="1" dirty="0">
                <a:solidFill>
                  <a:prstClr val="black"/>
                </a:solidFill>
              </a:rPr>
              <a:t>Γ</a:t>
            </a:r>
            <a:r>
              <a:rPr lang="ja-JP" altLang="en-US" b="1" dirty="0">
                <a:solidFill>
                  <a:prstClr val="black"/>
                </a:solidFill>
              </a:rPr>
              <a:t>－</a:t>
            </a:r>
            <a:r>
              <a:rPr lang="en-US" altLang="ja-JP" b="1" dirty="0" err="1">
                <a:solidFill>
                  <a:prstClr val="black"/>
                </a:solidFill>
              </a:rPr>
              <a:t>δΓ</a:t>
            </a:r>
            <a:endParaRPr lang="ja-JP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いくつかの問題</a:t>
            </a:r>
            <a:br>
              <a:rPr lang="ja-JP" altLang="en-US" dirty="0"/>
            </a:b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dirty="0" smtClean="0"/>
                  <a:t>短時間変動（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ja-JP" altLang="en-US" b="0" dirty="0" smtClean="0"/>
                  <a:t>より短い）</a:t>
                </a:r>
                <a:endParaRPr lang="ja-JP" altLang="en-US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dirty="0"/>
                  <a:t>Orphan TeV </a:t>
                </a:r>
                <a:r>
                  <a:rPr lang="en-US" altLang="ja-JP" dirty="0" smtClean="0"/>
                  <a:t>flares</a:t>
                </a:r>
                <a:r>
                  <a:rPr lang="ja-JP" altLang="en-US" dirty="0" smtClean="0"/>
                  <a:t>（輻射領域は単一ではない）</a:t>
                </a:r>
                <a:endParaRPr lang="en-US" altLang="ja-JP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dirty="0" smtClean="0"/>
                  <a:t>電子スペクトルの形成機構が不明</a:t>
                </a:r>
                <a:endParaRPr lang="en-US" altLang="ja-JP" dirty="0" smtClean="0"/>
              </a:p>
              <a:p>
                <a:pPr marL="1428750" lvl="1" indent="-457200"/>
                <a:r>
                  <a:rPr lang="en-US" altLang="ja-JP" dirty="0" smtClean="0"/>
                  <a:t>power </a:t>
                </a:r>
                <a:r>
                  <a:rPr lang="en-US" altLang="ja-JP" dirty="0"/>
                  <a:t>law vs log-parabolic; hard TeV spectra; large GeV </a:t>
                </a:r>
                <a:r>
                  <a:rPr lang="en-US" altLang="ja-JP" dirty="0" smtClean="0"/>
                  <a:t>breaks ; no </a:t>
                </a:r>
                <a:r>
                  <a:rPr lang="el-GR" altLang="ja-JP" dirty="0" smtClean="0"/>
                  <a:t>γ-γ </a:t>
                </a:r>
                <a:r>
                  <a:rPr lang="en-US" altLang="ja-JP" dirty="0"/>
                  <a:t>absorption </a:t>
                </a:r>
                <a:r>
                  <a:rPr lang="en-US" altLang="ja-JP" dirty="0" smtClean="0"/>
                  <a:t>features</a:t>
                </a:r>
                <a:endParaRPr lang="ja-JP" altLang="en-US" dirty="0"/>
              </a:p>
              <a:p>
                <a:pPr marL="1428750" lvl="1" indent="-457200"/>
                <a:r>
                  <a:rPr lang="ja-JP" altLang="en-US" dirty="0"/>
                  <a:t>電子の最大エネルギーが不自然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dirty="0"/>
                  <a:t>組成が決定できない（電子</a:t>
                </a:r>
                <a:r>
                  <a:rPr lang="ja-JP" altLang="en-US" dirty="0" smtClean="0"/>
                  <a:t>陽電子 </a:t>
                </a:r>
                <a:r>
                  <a:rPr lang="en-US" altLang="ja-JP" dirty="0" smtClean="0"/>
                  <a:t>vs </a:t>
                </a:r>
                <a:r>
                  <a:rPr lang="ja-JP" altLang="en-US" dirty="0" smtClean="0"/>
                  <a:t>電子陽子）</a:t>
                </a:r>
                <a:endParaRPr lang="ja-JP" altLang="en-US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ja-JP" altLang="en-US" dirty="0"/>
                  <a:t>電波銀河はブレーザーを単に</a:t>
                </a:r>
                <a:r>
                  <a:rPr lang="en-US" altLang="ja-JP" dirty="0" err="1"/>
                  <a:t>debeaming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したものとは見えない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965" r="-1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3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2006 July 28 flare of 2155-304</a:t>
            </a:r>
            <a:br>
              <a:rPr kumimoji="1" lang="en-US" altLang="ja-JP" dirty="0" smtClean="0"/>
            </a:br>
            <a:r>
              <a:rPr lang="en-US" altLang="ja-JP" dirty="0" err="1"/>
              <a:t>A</a:t>
            </a:r>
            <a:r>
              <a:rPr lang="en-US" altLang="ja-JP" dirty="0" err="1" smtClean="0"/>
              <a:t>haronian</a:t>
            </a:r>
            <a:r>
              <a:rPr lang="en-US" altLang="ja-JP" dirty="0" smtClean="0"/>
              <a:t> et al. 2007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15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さまざまな</a:t>
            </a:r>
            <a:r>
              <a:rPr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1" indent="-457200"/>
            <a:r>
              <a:rPr lang="ja-JP" altLang="en-US" dirty="0" smtClean="0"/>
              <a:t>内部</a:t>
            </a:r>
            <a:r>
              <a:rPr lang="ja-JP" altLang="en-US" dirty="0"/>
              <a:t>衝撃波以外の散逸場所（再収束衝撃波；磁気中性面；ＢＨ磁気圏；</a:t>
            </a:r>
            <a:r>
              <a:rPr lang="ja-JP" altLang="en-US" dirty="0" err="1"/>
              <a:t>。。。</a:t>
            </a:r>
            <a:r>
              <a:rPr lang="ja-JP" altLang="en-US" dirty="0"/>
              <a:t>）</a:t>
            </a:r>
            <a:endParaRPr lang="en-US" altLang="ja-JP" dirty="0"/>
          </a:p>
          <a:p>
            <a:pPr marL="1428750" lvl="1" indent="-457200"/>
            <a:r>
              <a:rPr lang="ja-JP" altLang="en-US" dirty="0"/>
              <a:t>衝撃波加速以外の粒子加速機構　（フェルミ</a:t>
            </a:r>
            <a:r>
              <a:rPr lang="en-US" altLang="ja-JP" dirty="0"/>
              <a:t>2</a:t>
            </a:r>
            <a:r>
              <a:rPr lang="ja-JP" altLang="en-US" dirty="0"/>
              <a:t>次加速：シア加速；磁気リコネクション；</a:t>
            </a:r>
            <a:r>
              <a:rPr lang="ja-JP" altLang="en-US" dirty="0" err="1"/>
              <a:t>。。。</a:t>
            </a:r>
            <a:r>
              <a:rPr lang="ja-JP" altLang="en-US" dirty="0"/>
              <a:t>）</a:t>
            </a:r>
            <a:endParaRPr lang="en-US" altLang="ja-JP" dirty="0"/>
          </a:p>
          <a:p>
            <a:pPr marL="1428750" lvl="1" indent="-457200"/>
            <a:r>
              <a:rPr lang="ja-JP" altLang="en-US" dirty="0"/>
              <a:t>多成分モデル（</a:t>
            </a:r>
            <a:r>
              <a:rPr lang="en-US" altLang="ja-JP" dirty="0"/>
              <a:t>spine-sheath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電子の最大エネルギー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で決まっているとすると</a:t>
                </a:r>
                <a:r>
                  <a:rPr kumimoji="1" lang="en-US" altLang="ja-JP" dirty="0" smtClean="0"/>
                  <a:t>                                 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 smtClean="0"/>
                  <a:t>    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</a:t>
                </a:r>
              </a:p>
              <a:p>
                <a:r>
                  <a:rPr lang="ja-JP" altLang="en-US" dirty="0" smtClean="0"/>
                  <a:t>　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ja-JP" dirty="0" smtClean="0"/>
                  <a:t> (FSRQ)</a:t>
                </a:r>
              </a:p>
              <a:p>
                <a:r>
                  <a:rPr lang="ja-JP" altLang="en-US" dirty="0"/>
                  <a:t>　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(HBL) </a:t>
                </a:r>
                <a:r>
                  <a:rPr lang="ja-JP" altLang="en-US" dirty="0" smtClean="0"/>
                  <a:t>　　　</a:t>
                </a:r>
                <a:r>
                  <a:rPr lang="en-US" altLang="ja-JP" dirty="0" smtClean="0"/>
                  <a:t>f</a:t>
                </a:r>
                <a:r>
                  <a:rPr kumimoji="1" lang="en-US" altLang="ja-JP" dirty="0" smtClean="0"/>
                  <a:t>or Bohm diffusion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ja-JP" altLang="en-US" dirty="0" smtClean="0"/>
                  <a:t>　</a:t>
                </a:r>
                <a:endParaRPr lang="en-US" altLang="ja-JP" dirty="0" smtClean="0"/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観測値より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3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桁程度大きい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いくつかの可能性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1428750" lvl="1" indent="-457200"/>
                <a:r>
                  <a:rPr kumimoji="1" lang="en-US" altLang="ja-JP" dirty="0" smtClean="0"/>
                  <a:t>2</a:t>
                </a:r>
                <a:r>
                  <a:rPr kumimoji="1" lang="ja-JP" altLang="en-US" dirty="0" smtClean="0"/>
                  <a:t>次加速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endParaRPr kumimoji="1" lang="en-US" altLang="ja-JP" dirty="0" smtClean="0"/>
              </a:p>
              <a:p>
                <a:pPr marL="1428750" lvl="1" indent="-457200"/>
                <a:r>
                  <a:rPr lang="en-US" altLang="ja-JP" dirty="0"/>
                  <a:t> </a:t>
                </a:r>
                <a:r>
                  <a:rPr lang="en-US" altLang="ja-JP" dirty="0" smtClean="0"/>
                  <a:t>Kolmogorov 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at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1714500" lvl="2" indent="-457200"/>
                <a:r>
                  <a:rPr lang="ja-JP" altLang="en-US" dirty="0" smtClean="0"/>
                  <a:t>このとき陽子は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err="1" smtClean="0"/>
                  <a:t>まで</a:t>
                </a:r>
                <a:r>
                  <a:rPr kumimoji="1" lang="ja-JP" altLang="en-US" dirty="0" smtClean="0"/>
                  <a:t>加速可能</a:t>
                </a:r>
                <a:endParaRPr kumimoji="1" lang="en-US" altLang="ja-JP" dirty="0" smtClean="0"/>
              </a:p>
              <a:p>
                <a:pPr marL="1428750" lvl="1" indent="-457200"/>
                <a:r>
                  <a:rPr lang="ja-JP" altLang="en-US" dirty="0" smtClean="0"/>
                  <a:t>磁気乱流がプラズマスケール（</a:t>
                </a:r>
                <a:r>
                  <a:rPr lang="en-US" altLang="ja-JP" dirty="0" smtClean="0"/>
                  <a:t>Bell, Araudo+2017</a:t>
                </a:r>
                <a:r>
                  <a:rPr lang="ja-JP" altLang="en-US" dirty="0" smtClean="0"/>
                  <a:t>）</a:t>
                </a:r>
                <a:endParaRPr lang="en-US" altLang="ja-JP" dirty="0" smtClean="0"/>
              </a:p>
              <a:p>
                <a:pPr marL="1714500" lvl="2" indent="-457200"/>
                <a:r>
                  <a:rPr kumimoji="1" lang="ja-JP" altLang="en-US" dirty="0" smtClean="0"/>
                  <a:t>ブレーザーだけでなく</a:t>
                </a:r>
                <a:r>
                  <a:rPr kumimoji="1" lang="en-US" altLang="ja-JP" dirty="0" smtClean="0"/>
                  <a:t>hot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spots</a:t>
                </a:r>
                <a:r>
                  <a:rPr kumimoji="1" lang="ja-JP" altLang="en-US" dirty="0" smtClean="0"/>
                  <a:t>でも同様の問題あり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86" y="2003620"/>
            <a:ext cx="4248472" cy="1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ジェット形成機構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dirty="0" smtClean="0"/>
              <a:t>Blandford-Znajek</a:t>
            </a:r>
            <a:r>
              <a:rPr lang="ja-JP" altLang="en-US" dirty="0" smtClean="0"/>
              <a:t>機構</a:t>
            </a:r>
            <a:endParaRPr lang="en-US" altLang="ja-JP" dirty="0" smtClean="0"/>
          </a:p>
          <a:p>
            <a:pPr marL="1428750" lvl="1" indent="-457200"/>
            <a:r>
              <a:rPr kumimoji="1" lang="ja-JP" altLang="en-US" dirty="0" smtClean="0"/>
              <a:t>数値シミュレーション（</a:t>
            </a:r>
            <a:r>
              <a:rPr kumimoji="1" lang="en-US" altLang="ja-JP" dirty="0" err="1" smtClean="0"/>
              <a:t>Mckinney+Tchekhovskoy</a:t>
            </a:r>
            <a:r>
              <a:rPr kumimoji="1" lang="en-US" altLang="ja-JP" dirty="0" smtClean="0"/>
              <a:t>+…)</a:t>
            </a:r>
          </a:p>
          <a:p>
            <a:pPr marL="1428750" lvl="1" indent="-457200"/>
            <a:r>
              <a:rPr lang="ja-JP" altLang="en-US" dirty="0" smtClean="0"/>
              <a:t>解析的理解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Komissarov+Beskin+TT</a:t>
            </a:r>
            <a:r>
              <a:rPr lang="en-US" altLang="ja-JP" dirty="0" smtClean="0"/>
              <a:t>…)</a:t>
            </a:r>
            <a:endParaRPr lang="en-US" altLang="ja-JP" dirty="0" smtClean="0"/>
          </a:p>
          <a:p>
            <a:pPr marL="1428750" lvl="1" indent="-457200"/>
            <a:r>
              <a:rPr kumimoji="1" lang="ja-JP" altLang="en-US" dirty="0" smtClean="0"/>
              <a:t>観測的示唆（</a:t>
            </a:r>
            <a:r>
              <a:rPr kumimoji="1" lang="en-US" altLang="ja-JP" dirty="0" smtClean="0"/>
              <a:t>M87 jet base: core shift)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1714500" lvl="2" indent="-457200"/>
            <a:r>
              <a:rPr kumimoji="1" lang="en-US" altLang="ja-JP" sz="4100" dirty="0" smtClean="0">
                <a:solidFill>
                  <a:srgbClr val="FF0000"/>
                </a:solidFill>
              </a:rPr>
              <a:t>high σ</a:t>
            </a:r>
            <a:r>
              <a:rPr kumimoji="1" lang="ja-JP" altLang="en-US" sz="41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4100" dirty="0" smtClean="0">
                <a:solidFill>
                  <a:srgbClr val="FF0000"/>
                </a:solidFill>
              </a:rPr>
              <a:t>high </a:t>
            </a:r>
            <a:r>
              <a:rPr kumimoji="1" lang="en-US" altLang="ja-JP" sz="4100" dirty="0" smtClean="0">
                <a:solidFill>
                  <a:srgbClr val="FF0000"/>
                </a:solidFill>
              </a:rPr>
              <a:t>Φ</a:t>
            </a:r>
            <a:r>
              <a:rPr kumimoji="1" lang="ja-JP" altLang="en-US" sz="4100" dirty="0" smtClean="0">
                <a:solidFill>
                  <a:srgbClr val="FF0000"/>
                </a:solidFill>
              </a:rPr>
              <a:t>を</a:t>
            </a:r>
            <a:r>
              <a:rPr kumimoji="1" lang="ja-JP" altLang="en-US" sz="4100" dirty="0" smtClean="0">
                <a:solidFill>
                  <a:srgbClr val="FF0000"/>
                </a:solidFill>
              </a:rPr>
              <a:t>示唆</a:t>
            </a:r>
            <a:endParaRPr kumimoji="1" lang="en-US" altLang="ja-JP" sz="4100" dirty="0" smtClean="0">
              <a:solidFill>
                <a:srgbClr val="FF0000"/>
              </a:solidFill>
            </a:endParaRPr>
          </a:p>
          <a:p>
            <a:pPr marL="1428750" lvl="1" indent="-457200"/>
            <a:r>
              <a:rPr lang="ja-JP" altLang="en-US" dirty="0" smtClean="0"/>
              <a:t>降着円盤（</a:t>
            </a:r>
            <a:r>
              <a:rPr lang="en-US" altLang="ja-JP" dirty="0" smtClean="0"/>
              <a:t>MAD</a:t>
            </a:r>
            <a:r>
              <a:rPr lang="ja-JP" altLang="en-US" dirty="0" smtClean="0"/>
              <a:t> </a:t>
            </a:r>
            <a:r>
              <a:rPr lang="en-US" altLang="ja-JP" dirty="0" smtClean="0"/>
              <a:t>scenario)</a:t>
            </a:r>
            <a:endParaRPr kumimoji="1"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dirty="0" smtClean="0"/>
              <a:t>課題</a:t>
            </a:r>
            <a:endParaRPr lang="en-US" altLang="ja-JP" dirty="0" smtClean="0"/>
          </a:p>
          <a:p>
            <a:pPr marL="1428750" lvl="1" indent="-457200"/>
            <a:r>
              <a:rPr lang="ja-JP" altLang="en-US" dirty="0"/>
              <a:t>バルク</a:t>
            </a:r>
            <a:r>
              <a:rPr lang="ja-JP" altLang="en-US" dirty="0" smtClean="0"/>
              <a:t>加速　（</a:t>
            </a:r>
            <a:r>
              <a:rPr lang="en-US" altLang="ja-JP" dirty="0" smtClean="0"/>
              <a:t>high</a:t>
            </a:r>
            <a:r>
              <a:rPr lang="ja-JP" altLang="en-US" dirty="0" smtClean="0"/>
              <a:t> </a:t>
            </a:r>
            <a:r>
              <a:rPr lang="en-US" altLang="ja-JP" dirty="0" smtClean="0"/>
              <a:t>σ</a:t>
            </a:r>
            <a:r>
              <a:rPr lang="ja-JP" altLang="en-US" dirty="0"/>
              <a:t> </a:t>
            </a:r>
            <a:r>
              <a:rPr lang="en-US" altLang="ja-JP" dirty="0" smtClean="0"/>
              <a:t>vs low σ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1428750" lvl="1" indent="-457200"/>
            <a:r>
              <a:rPr lang="ja-JP" altLang="en-US" dirty="0"/>
              <a:t>収束機構（横方向の構造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1428750" lvl="1" indent="-457200"/>
            <a:r>
              <a:rPr lang="ja-JP" altLang="en-US" dirty="0" smtClean="0"/>
              <a:t>パルサー・ＧＲＢとの比較</a:t>
            </a:r>
            <a:endParaRPr lang="en-US" altLang="ja-JP" dirty="0" smtClean="0"/>
          </a:p>
          <a:p>
            <a:pPr marL="1428750" lvl="1" indent="-457200"/>
            <a:r>
              <a:rPr lang="ja-JP" altLang="en-US" dirty="0" smtClean="0"/>
              <a:t>物質注入機構</a:t>
            </a:r>
            <a:endParaRPr kumimoji="1" lang="en-US" altLang="ja-JP" dirty="0" smtClean="0"/>
          </a:p>
          <a:p>
            <a:pPr marL="1428750" lvl="1" indent="-457200"/>
            <a:r>
              <a:rPr lang="ja-JP" altLang="en-US" dirty="0"/>
              <a:t>非定常性</a:t>
            </a:r>
            <a:endParaRPr kumimoji="1"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34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81" y="1575769"/>
            <a:ext cx="4176217" cy="4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An example of numerical simulations</a:t>
            </a:r>
            <a:r>
              <a:rPr lang="en-US" altLang="ja-JP" dirty="0" smtClean="0">
                <a:solidFill>
                  <a:srgbClr val="00B050"/>
                </a:solidFill>
              </a:rPr>
              <a:t/>
            </a:r>
            <a:br>
              <a:rPr lang="en-US" altLang="ja-JP" dirty="0" smtClean="0">
                <a:solidFill>
                  <a:srgbClr val="00B050"/>
                </a:solidFill>
              </a:rPr>
            </a:br>
            <a:r>
              <a:rPr kumimoji="1" lang="en-US" altLang="ja-JP" dirty="0" smtClean="0">
                <a:solidFill>
                  <a:srgbClr val="00B050"/>
                </a:solidFill>
              </a:rPr>
              <a:t>McKinney (</a:t>
            </a:r>
            <a:r>
              <a:rPr lang="en-US" altLang="ja-JP" dirty="0" smtClean="0">
                <a:solidFill>
                  <a:srgbClr val="00B050"/>
                </a:solidFill>
              </a:rPr>
              <a:t>2006) M.N.</a:t>
            </a:r>
            <a:r>
              <a:rPr kumimoji="1" lang="en-US" altLang="ja-JP" dirty="0" smtClean="0">
                <a:solidFill>
                  <a:srgbClr val="00B050"/>
                </a:solidFill>
              </a:rPr>
              <a:t> 368, 1561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4533"/>
            <a:ext cx="1800200" cy="368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26" y="1559283"/>
            <a:ext cx="1812522" cy="371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558924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r≤10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r</a:t>
            </a:r>
            <a:r>
              <a:rPr kumimoji="1" lang="en-US" altLang="ja-JP" baseline="-25000" dirty="0" smtClean="0"/>
              <a:t>g</a:t>
            </a:r>
          </a:p>
          <a:p>
            <a:r>
              <a:rPr kumimoji="1" lang="en-US" altLang="ja-JP" dirty="0" smtClean="0"/>
              <a:t>A: density</a:t>
            </a:r>
          </a:p>
          <a:p>
            <a:r>
              <a:rPr lang="en-US" altLang="ja-JP" dirty="0" smtClean="0"/>
              <a:t>B: Mag. Field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558924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r≤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r</a:t>
            </a:r>
            <a:r>
              <a:rPr lang="en-US" altLang="ja-JP" baseline="-25000" dirty="0" smtClean="0"/>
              <a:t>g</a:t>
            </a:r>
            <a:endParaRPr lang="en-US" altLang="ja-JP" baseline="-25000" dirty="0"/>
          </a:p>
          <a:p>
            <a:r>
              <a:rPr lang="en-US" altLang="ja-JP" dirty="0"/>
              <a:t>A: density</a:t>
            </a:r>
          </a:p>
          <a:p>
            <a:r>
              <a:rPr lang="en-US" altLang="ja-JP" dirty="0"/>
              <a:t>B: Mag. Field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jet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40037" y="22656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76141" y="3541854"/>
            <a:ext cx="89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orona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527" y="4943262"/>
            <a:ext cx="7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disk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3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Komissarov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Barkov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Vlahakis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Konigl</a:t>
            </a:r>
            <a:r>
              <a:rPr kumimoji="1" lang="en-US" altLang="ja-JP" dirty="0" smtClean="0"/>
              <a:t> (2007) M.N. 380, 51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4572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55977" y="2492896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𝑙𝑒𝑓𝑡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kumimoji="1" lang="en-US" altLang="ja-JP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𝛤𝜌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𝑤𝑖𝑡h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𝐵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𝑓𝑖𝑒𝑙𝑑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77" y="2492896"/>
                <a:ext cx="216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72001" y="4653136"/>
                <a:ext cx="1728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right: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𝛤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</a:rPr>
                        <m:t>𝑤𝑖𝑡h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en-US" altLang="ja-JP" b="0" i="1" smtClean="0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</a:rPr>
                        <m:t>𝑓𝑖𝑒𝑙𝑑</m:t>
                      </m:r>
                    </m:oMath>
                  </m:oMathPara>
                </a14:m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01" y="4653136"/>
                <a:ext cx="172819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817" t="-3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1700808"/>
            <a:ext cx="4516258" cy="45259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04048" y="6926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Tchekhovskoy</a:t>
            </a:r>
            <a:r>
              <a:rPr kumimoji="1" lang="en-US" altLang="ja-JP" dirty="0" smtClean="0"/>
              <a:t> 2015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319139"/>
            <a:ext cx="4925176" cy="3289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4096" y="734771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Accretion onto a magnetic star Romanova et al 2004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  </a:t>
            </a:r>
            <a:r>
              <a:rPr lang="en-US" altLang="ja-JP" dirty="0"/>
              <a:t>magnetic </a:t>
            </a:r>
            <a:r>
              <a:rPr lang="en-US" altLang="ja-JP" dirty="0" smtClean="0"/>
              <a:t>field strength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>
                    <a:ea typeface="Cambria Math" panose="02040503050406030204" pitchFamily="18" charset="0"/>
                  </a:rPr>
                  <a:t>Magnetic flux threading the horizon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𝐵𝑍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BZ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Edd</m:t>
                        </m:r>
                      </m:sub>
                    </m:sSub>
                  </m:oMath>
                </a14:m>
                <a:r>
                  <a:rPr lang="en-US" altLang="ja-JP" dirty="0" smtClean="0"/>
                  <a:t> when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BZ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̇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when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l-GR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1428750" lvl="1" indent="-457200"/>
                <a:r>
                  <a:rPr lang="en-US" altLang="ja-JP" dirty="0" smtClean="0"/>
                  <a:t>Note: Observational data using core shift effect suggest that this condition is really satisfied</a:t>
                </a:r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a typeface="Cambria Math" panose="02040503050406030204" pitchFamily="18" charset="0"/>
                  </a:rPr>
                  <a:t>Typical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Comparable with the interstellar value of </a:t>
                </a:r>
                <a:r>
                  <a:rPr lang="en-US" altLang="ja-JP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pc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514350" indent="-514350">
                  <a:buFont typeface="Wingdings" panose="05000000000000000000" pitchFamily="2" charset="2"/>
                  <a:buChar char="u"/>
                </a:pPr>
                <a:r>
                  <a:rPr lang="en-US" altLang="ja-JP" sz="4000" dirty="0">
                    <a:solidFill>
                      <a:srgbClr val="FF0000"/>
                    </a:solidFill>
                  </a:rPr>
                  <a:t>Radio Loud 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と　</a:t>
                </a:r>
                <a:r>
                  <a:rPr lang="en-US" altLang="ja-JP" sz="4000" dirty="0">
                    <a:solidFill>
                      <a:srgbClr val="FF0000"/>
                    </a:solidFill>
                  </a:rPr>
                  <a:t>Radio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4000" dirty="0">
                    <a:solidFill>
                      <a:srgbClr val="FF0000"/>
                    </a:solidFill>
                  </a:rPr>
                  <a:t>Quiet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を分かつの</a:t>
                </a:r>
                <a:r>
                  <a:rPr lang="ja-JP" altLang="en-US" sz="4000" dirty="0" smtClean="0">
                    <a:solidFill>
                      <a:srgbClr val="FF0000"/>
                    </a:solidFill>
                  </a:rPr>
                  <a:t>は</a:t>
                </a:r>
                <a:endParaRPr lang="en-US" altLang="ja-JP" sz="4000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sz="4000" dirty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sz="4000" dirty="0" smtClean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sz="4000" dirty="0" smtClean="0">
                    <a:solidFill>
                      <a:srgbClr val="FF0000"/>
                    </a:solidFill>
                  </a:rPr>
                  <a:t>BH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の角運動量と地平面を貫く</a:t>
                </a:r>
                <a:r>
                  <a:rPr lang="ja-JP" altLang="en-US" sz="4000" dirty="0" smtClean="0">
                    <a:solidFill>
                      <a:srgbClr val="FF0000"/>
                    </a:solidFill>
                  </a:rPr>
                  <a:t>磁束であ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る</a:t>
                </a:r>
                <a:endParaRPr kumimoji="1" lang="en-US" altLang="ja-JP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0">
                <a:blip r:embed="rId2"/>
                <a:stretch>
                  <a:fillRect l="-1239" t="-2291" b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kumimoji="1" lang="en-US" altLang="ja-JP" dirty="0" smtClean="0"/>
          </a:p>
          <a:p>
            <a:pPr marL="514350">
              <a:buFont typeface="+mj-lt"/>
              <a:buAutoNum type="arabicPeriod"/>
            </a:pPr>
            <a:r>
              <a:rPr lang="ja-JP" altLang="en-US" dirty="0" smtClean="0"/>
              <a:t>　これまでの到達点と課題</a:t>
            </a:r>
            <a:endParaRPr kumimoji="1" lang="en-US" altLang="ja-JP" dirty="0" smtClean="0"/>
          </a:p>
          <a:p>
            <a:pPr marL="1485900" lvl="1" indent="0">
              <a:buNone/>
            </a:pPr>
            <a:r>
              <a:rPr lang="ja-JP" altLang="en-US" dirty="0" smtClean="0"/>
              <a:t>＋　電子の最大エネルギー問題</a:t>
            </a:r>
            <a:endParaRPr lang="en-US" altLang="ja-JP" dirty="0" smtClean="0"/>
          </a:p>
          <a:p>
            <a:pPr marL="1028700" indent="-514350">
              <a:buFont typeface="+mj-lt"/>
              <a:buAutoNum type="arabicPeriod"/>
            </a:pPr>
            <a:r>
              <a:rPr lang="ja-JP" altLang="en-US" dirty="0" smtClean="0"/>
              <a:t>バルク加速の非定常過程</a:t>
            </a:r>
            <a:endParaRPr lang="en-US" altLang="ja-JP" dirty="0" smtClean="0"/>
          </a:p>
          <a:p>
            <a:pPr marL="1485900" lvl="1" indent="0">
              <a:buNone/>
            </a:pPr>
            <a:r>
              <a:rPr lang="ja-JP" altLang="en-US" dirty="0" smtClean="0"/>
              <a:t>＋　ブレーザー</a:t>
            </a:r>
            <a:r>
              <a:rPr lang="ja-JP" altLang="en-US" dirty="0"/>
              <a:t>と電波銀河の統一描像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999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Bulk acceleration</a:t>
            </a:r>
            <a:br>
              <a:rPr kumimoji="1" lang="en-US" altLang="ja-JP" dirty="0" smtClean="0"/>
            </a:br>
            <a:r>
              <a:rPr lang="en-US" altLang="ja-JP" dirty="0" smtClean="0"/>
              <a:t>and Poynting to kinetic conversion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Axisymmetric Steady MHD flow (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many works</a:t>
                </a:r>
                <a:r>
                  <a:rPr kumimoji="1" lang="en-US" altLang="ja-JP" dirty="0" smtClean="0"/>
                  <a:t>)</a:t>
                </a:r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Difficulties with full conversion</a:t>
                </a:r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Still </a:t>
                </a:r>
                <a:r>
                  <a:rPr lang="en-US" altLang="ja-JP" dirty="0" smtClean="0"/>
                  <a:t>Poynting dominated at the f</a:t>
                </a:r>
                <a:r>
                  <a:rPr kumimoji="1" lang="en-US" altLang="ja-JP" dirty="0" smtClean="0"/>
                  <a:t>ast </a:t>
                </a:r>
                <a:r>
                  <a:rPr kumimoji="1" lang="en-US" altLang="ja-JP" dirty="0" err="1" smtClean="0"/>
                  <a:t>magnetosonic</a:t>
                </a:r>
                <a:r>
                  <a:rPr kumimoji="1" lang="en-US" altLang="ja-JP" dirty="0" smtClean="0"/>
                  <a:t>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l-GR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If an appropriate external pressure confines the jet, main body can attain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but still remains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kumimoji="1" lang="en-US" altLang="ja-JP" dirty="0" smtClean="0"/>
                  <a:t> (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is hard to realize)</a:t>
                </a:r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The flow remains Poynting dominated near the symmetry axis and outer boundary </a:t>
                </a:r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Acceleration mechanism is primarily due to rarefaction of the main body </a:t>
                </a:r>
                <a:endParaRPr kumimoji="1" lang="en-US" altLang="ja-JP" dirty="0" smtClean="0"/>
              </a:p>
              <a:p>
                <a:pPr marL="1428750" lvl="1" indent="-457200">
                  <a:buFont typeface="Wingdings" panose="05000000000000000000" pitchFamily="2" charset="2"/>
                  <a:buChar char="n"/>
                </a:pPr>
                <a:endParaRPr kumimoji="1" lang="en-US" altLang="ja-JP" dirty="0" smtClean="0"/>
              </a:p>
              <a:p>
                <a:r>
                  <a:rPr lang="en-US" altLang="ja-JP" dirty="0"/>
                  <a:t>	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8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8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定常問題と非定常</a:t>
            </a:r>
            <a:r>
              <a:rPr kumimoji="1" lang="ja-JP" altLang="en-US" dirty="0" smtClean="0"/>
              <a:t>問題 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ja-JP" altLang="en-US" sz="4500" dirty="0" smtClean="0">
                    <a:solidFill>
                      <a:srgbClr val="7030A0"/>
                    </a:solidFill>
                  </a:rPr>
                  <a:t>流体力学</a:t>
                </a:r>
                <a:endParaRPr lang="en-US" altLang="ja-JP" sz="4500" dirty="0" smtClean="0">
                  <a:solidFill>
                    <a:srgbClr val="7030A0"/>
                  </a:solidFill>
                </a:endParaRPr>
              </a:p>
              <a:p>
                <a:r>
                  <a:rPr kumimoji="1" lang="ja-JP" altLang="en-US" dirty="0" smtClean="0"/>
                  <a:t>定常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次元流　</a:t>
                </a: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kumimoji="1"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kumimoji="1"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　　　解は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kumimoji="1" lang="ja-JP" altLang="en-US" dirty="0" smtClean="0"/>
                  <a:t>のみ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定常</a:t>
                </a:r>
                <a:r>
                  <a:rPr lang="en-US" altLang="ja-JP" dirty="0" smtClean="0"/>
                  <a:t>3</a:t>
                </a:r>
                <a:r>
                  <a:rPr lang="ja-JP" altLang="en-US" dirty="0" smtClean="0"/>
                  <a:t>次元流　　　</a:t>
                </a: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超</a:t>
                </a:r>
                <a:r>
                  <a:rPr lang="ja-JP" altLang="en-US" dirty="0"/>
                  <a:t>相</a:t>
                </a:r>
                <a:r>
                  <a:rPr lang="ja-JP" altLang="en-US" dirty="0" smtClean="0"/>
                  <a:t>対論的状態方程式</a:t>
                </a:r>
                <a:endParaRPr lang="en-US" altLang="ja-JP" dirty="0" smtClean="0"/>
              </a:p>
              <a:p>
                <a:r>
                  <a:rPr lang="ja-JP" altLang="en-US" dirty="0" smtClean="0"/>
                  <a:t>解は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dirty="0" smtClean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　</a:t>
                </a:r>
                <a:endParaRPr kumimoji="1" lang="en-US" altLang="ja-JP" dirty="0" smtClean="0"/>
              </a:p>
              <a:p>
                <a:r>
                  <a:rPr lang="ja-JP" altLang="en-US" dirty="0" smtClean="0">
                    <a:ea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1" lang="ja-JP" altLang="en-US" dirty="0" smtClean="0"/>
                  <a:t>　である必要（超音速解しか取扱えない）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ja-JP" altLang="en-US" dirty="0" smtClean="0"/>
                  <a:t>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ja-JP" altLang="en-US" dirty="0" smtClean="0"/>
                  <a:t>　</a:t>
                </a:r>
                <a:r>
                  <a:rPr lang="ja-JP" altLang="en-US" dirty="0" smtClean="0"/>
                  <a:t>：　</a:t>
                </a:r>
                <a:r>
                  <a:rPr kumimoji="1" lang="ja-JP" altLang="en-US" dirty="0" smtClean="0"/>
                  <a:t>どこかで非相対論的になって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̇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定常問題と非定常</a:t>
            </a:r>
            <a:r>
              <a:rPr lang="ja-JP" altLang="en-US" dirty="0" smtClean="0"/>
              <a:t>問題　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kumimoji="1" lang="ja-JP" altLang="en-US" dirty="0" smtClean="0"/>
                  <a:t>流体力学非定常問題</a:t>
                </a:r>
                <a:endParaRPr kumimoji="1" lang="en-US" altLang="ja-JP" dirty="0" smtClean="0"/>
              </a:p>
              <a:p>
                <a:r>
                  <a:rPr lang="en-US" altLang="ja-JP" dirty="0"/>
                  <a:t>	</a:t>
                </a:r>
                <a:r>
                  <a:rPr lang="ja-JP" altLang="en-US" dirty="0" smtClean="0"/>
                  <a:t>衝撃波管：媒質中の点状爆発</a:t>
                </a:r>
                <a:endParaRPr lang="en-US" altLang="ja-JP" dirty="0" smtClean="0"/>
              </a:p>
              <a:p>
                <a:r>
                  <a:rPr kumimoji="1" lang="en-US" altLang="ja-JP" dirty="0"/>
                  <a:t>	</a:t>
                </a:r>
                <a:r>
                  <a:rPr kumimoji="1" lang="ja-JP" altLang="en-US" dirty="0" smtClean="0"/>
                  <a:t>希薄波：ファイアボール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 smtClean="0"/>
                  <a:t>1</a:t>
                </a:r>
                <a:r>
                  <a:rPr lang="ja-JP" altLang="en-US" dirty="0"/>
                  <a:t>次元</a:t>
                </a:r>
                <a:r>
                  <a:rPr lang="ja-JP" altLang="en-US" dirty="0" smtClean="0"/>
                  <a:t>でも</a:t>
                </a:r>
                <a:r>
                  <a:rPr lang="en-US" altLang="ja-JP" dirty="0" smtClean="0"/>
                  <a:t>3</a:t>
                </a:r>
                <a:r>
                  <a:rPr lang="ja-JP" altLang="en-US" dirty="0"/>
                  <a:t>次元</a:t>
                </a:r>
                <a:r>
                  <a:rPr lang="ja-JP" altLang="en-US" dirty="0" smtClean="0"/>
                  <a:t>でも内部エネルギーは運動エネルギーに転化する</a:t>
                </a:r>
                <a:endParaRPr lang="en-US" altLang="ja-JP" dirty="0" smtClean="0"/>
              </a:p>
              <a:p>
                <a:endParaRPr kumimoji="1" lang="en-US" altLang="ja-JP" dirty="0"/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定常問題は制限がき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つ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すぎる場合がある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endParaRPr lang="en-US" altLang="ja-JP" dirty="0" smtClean="0">
                  <a:solidFill>
                    <a:srgbClr val="7030A0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7030A0"/>
                    </a:solidFill>
                  </a:rPr>
                  <a:t>電磁</a:t>
                </a:r>
                <a:r>
                  <a:rPr kumimoji="1" lang="ja-JP" altLang="en-US" dirty="0" smtClean="0">
                    <a:solidFill>
                      <a:srgbClr val="7030A0"/>
                    </a:solidFill>
                  </a:rPr>
                  <a:t>流体力学</a:t>
                </a:r>
                <a:endParaRPr kumimoji="1" lang="en-US" altLang="ja-JP" dirty="0" smtClean="0">
                  <a:solidFill>
                    <a:srgbClr val="7030A0"/>
                  </a:solidFill>
                </a:endParaRPr>
              </a:p>
              <a:p>
                <a:r>
                  <a:rPr lang="ja-JP" altLang="en-US" dirty="0" smtClean="0"/>
                  <a:t>非定常</a:t>
                </a:r>
                <a:r>
                  <a:rPr lang="ja-JP" altLang="en-US" dirty="0"/>
                  <a:t>問題</a:t>
                </a:r>
                <a:r>
                  <a:rPr lang="ja-JP" altLang="en-US" dirty="0" smtClean="0"/>
                  <a:t>は流体力学ほど単純ではない</a:t>
                </a:r>
                <a:endParaRPr lang="en-US" altLang="ja-JP" dirty="0" smtClean="0"/>
              </a:p>
              <a:p>
                <a:r>
                  <a:rPr kumimoji="1" lang="en-US" altLang="ja-JP" dirty="0" smtClean="0"/>
                  <a:t>3</a:t>
                </a:r>
                <a:r>
                  <a:rPr kumimoji="1" lang="ja-JP" altLang="en-US" dirty="0" smtClean="0"/>
                  <a:t>次元ファイアボールでも運動エネルギーへの転化は非自明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（磁束保存か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ら</m:t>
                    </m:r>
                    <m:acc>
                      <m:accPr>
                        <m:chr m:val="̌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となるので単純な次元解析ができない）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磁気圏</a:t>
            </a:r>
            <a:r>
              <a:rPr lang="ja-JP" altLang="en-US" dirty="0" smtClean="0"/>
              <a:t>でのプラズマ加速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ミンコフスキー空間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03648" y="4293096"/>
            <a:ext cx="1008112" cy="936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4" idx="7"/>
          </p:cNvCxnSpPr>
          <p:nvPr/>
        </p:nvCxnSpPr>
        <p:spPr>
          <a:xfrm flipV="1">
            <a:off x="2264125" y="2348880"/>
            <a:ext cx="3171971" cy="20813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2133509" y="1642806"/>
            <a:ext cx="2091851" cy="26928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台形 13"/>
          <p:cNvSpPr/>
          <p:nvPr/>
        </p:nvSpPr>
        <p:spPr>
          <a:xfrm rot="13719529">
            <a:off x="3288766" y="2605101"/>
            <a:ext cx="1008112" cy="720080"/>
          </a:xfrm>
          <a:prstGeom prst="trapezoid">
            <a:avLst>
              <a:gd name="adj" fmla="val 1779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553892" y="3212071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92" y="3212071"/>
                <a:ext cx="648072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1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9793" y="1475936"/>
                <a:ext cx="2869075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𝐹𝐹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𝜛</m:t>
                          </m:r>
                        </m:num>
                        <m:den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コンテンツ プレースホルダー 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9793" y="1475936"/>
                <a:ext cx="2869075" cy="10177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031940" y="3275862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275862"/>
                <a:ext cx="64807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/>
          <p:cNvCxnSpPr/>
          <p:nvPr/>
        </p:nvCxnSpPr>
        <p:spPr>
          <a:xfrm flipH="1" flipV="1">
            <a:off x="3645069" y="2679200"/>
            <a:ext cx="347922" cy="434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992991" y="4431713"/>
                <a:ext cx="4992185" cy="89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　と　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dirty="0" smtClean="0"/>
                  <a:t>関係は？</a:t>
                </a:r>
                <a:endParaRPr kumimoji="1" lang="en-US" altLang="ja-JP" sz="2400" dirty="0" smtClean="0"/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はどう決まるか？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91" y="4431713"/>
                <a:ext cx="4992185" cy="892488"/>
              </a:xfrm>
              <a:prstGeom prst="rect">
                <a:avLst/>
              </a:prstGeom>
              <a:blipFill rotWithShape="0">
                <a:blip r:embed="rId5"/>
                <a:stretch>
                  <a:fillRect t="-2055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15"/>
              <p:cNvSpPr txBox="1">
                <a:spLocks/>
              </p:cNvSpPr>
              <p:nvPr/>
            </p:nvSpPr>
            <p:spPr>
              <a:xfrm>
                <a:off x="792258" y="5216592"/>
                <a:ext cx="2341633" cy="101771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+mj-lt"/>
                  <a:buNone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p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u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𝜛</m:t>
                          </m:r>
                        </m:num>
                        <m:den>
                          <m: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コンテンツ プレースホルダー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58" y="5216592"/>
                <a:ext cx="2341633" cy="10177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>
          <a:xfrm flipH="1" flipV="1">
            <a:off x="1858651" y="4445433"/>
            <a:ext cx="347922" cy="434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580112" y="1910476"/>
                <a:ext cx="469039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10476"/>
                <a:ext cx="469039" cy="4641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345534" y="2813381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⊙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34" y="2813381"/>
                <a:ext cx="68640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390999" y="3479865"/>
                <a:ext cx="751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99" y="3479865"/>
                <a:ext cx="75101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フォースフリープラズマと真空との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境界条件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699792" y="2764563"/>
            <a:ext cx="3312368" cy="2032589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3275856" y="3450144"/>
            <a:ext cx="9173" cy="74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4105825" y="3449948"/>
            <a:ext cx="9173" cy="74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2140994" y="3246006"/>
            <a:ext cx="8980" cy="953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671637" y="3449948"/>
            <a:ext cx="9173" cy="74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158598" y="3246005"/>
            <a:ext cx="4789666" cy="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177167" y="4403690"/>
            <a:ext cx="4789666" cy="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2843808" y="3041867"/>
            <a:ext cx="3168352" cy="270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2843808" y="4593890"/>
            <a:ext cx="3168352" cy="270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413983" y="3370019"/>
                <a:ext cx="1296144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83" y="3370019"/>
                <a:ext cx="1296144" cy="622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427984" y="4935080"/>
                <a:ext cx="1661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𝐹𝐹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935080"/>
                <a:ext cx="166168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438441" y="4916101"/>
                <a:ext cx="989543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441" y="4916101"/>
                <a:ext cx="989543" cy="622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196797" y="3563237"/>
                <a:ext cx="61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97" y="3563237"/>
                <a:ext cx="619600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553544" y="5762573"/>
                <a:ext cx="5133256" cy="88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𝐹𝐹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𝑣𝑎𝑐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𝐹𝐹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𝑣𝑎𝑐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44" y="5762573"/>
                <a:ext cx="5133256" cy="8804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161651" y="3542868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⊙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51" y="3542868"/>
                <a:ext cx="68640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V="1">
            <a:off x="6763336" y="3504908"/>
            <a:ext cx="9173" cy="6227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833402" y="3406836"/>
                <a:ext cx="61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02" y="3406836"/>
                <a:ext cx="619600" cy="523220"/>
              </a:xfrm>
              <a:prstGeom prst="rect">
                <a:avLst/>
              </a:prstGeom>
              <a:blipFill rotWithShape="0"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83568" y="5359925"/>
                <a:ext cx="29105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表面電荷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</a:p>
              <a:p>
                <a:r>
                  <a:rPr lang="ja-JP" altLang="en-US" sz="2400" dirty="0" smtClean="0"/>
                  <a:t>真空に沿磁力線電場</a:t>
                </a:r>
                <a:endParaRPr lang="en-US" altLang="ja-JP" sz="2400" dirty="0" smtClean="0"/>
              </a:p>
              <a:p>
                <a:r>
                  <a:rPr lang="ja-JP" altLang="en-US" sz="2400" dirty="0"/>
                  <a:t>表面電流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59925"/>
                <a:ext cx="2910535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3138" t="-6091" r="-3138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997319" y="1416097"/>
                <a:ext cx="29105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表面電荷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1" lang="en-US" altLang="ja-JP" sz="2400" dirty="0" smtClean="0"/>
                  <a:t>0 </a:t>
                </a:r>
              </a:p>
              <a:p>
                <a:r>
                  <a:rPr lang="ja-JP" altLang="en-US" sz="2400" dirty="0" smtClean="0"/>
                  <a:t>真空に沿磁力線電場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表面電流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19" y="1416097"/>
                <a:ext cx="2910535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3354" t="-6091" r="-3145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/>
          <p:cNvCxnSpPr/>
          <p:nvPr/>
        </p:nvCxnSpPr>
        <p:spPr>
          <a:xfrm>
            <a:off x="2608628" y="3130551"/>
            <a:ext cx="13374" cy="13078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6082985" y="3211429"/>
            <a:ext cx="6687" cy="116969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196797" y="2204864"/>
            <a:ext cx="15029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1179205" y="2184495"/>
            <a:ext cx="24720" cy="1295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ローチャート: 和接合 42"/>
          <p:cNvSpPr/>
          <p:nvPr/>
        </p:nvSpPr>
        <p:spPr>
          <a:xfrm>
            <a:off x="1051752" y="2059995"/>
            <a:ext cx="304345" cy="304345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398994" y="2223775"/>
                <a:ext cx="17162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94" y="2223775"/>
                <a:ext cx="1716217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𝑣𝑎𝑐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dirty="0" smtClean="0"/>
                  <a:t>　のとき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ja-JP" altLang="en-US" dirty="0" smtClean="0"/>
                  <a:t>内側境界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𝑣𝑎𝑐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dirty="0" smtClean="0"/>
                  <a:t> のとき内側に進む</a:t>
                </a:r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 smtClean="0"/>
                  <a:t>外側境界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ja-JP" altLang="en-US" dirty="0" smtClean="0"/>
                  <a:t>　　</a:t>
                </a:r>
                <a:endParaRPr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外側</a:t>
                </a:r>
                <a:r>
                  <a:rPr lang="ja-JP" altLang="en-US" dirty="0" smtClean="0"/>
                  <a:t>境界層に働く力は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ja-JP" altLang="en-US" dirty="0" smtClean="0"/>
                  <a:t>磁場横断電流はどのように決まるか？</a:t>
                </a:r>
                <a:endParaRPr kumimoji="1" lang="en-US" altLang="ja-JP" dirty="0" smtClean="0"/>
              </a:p>
              <a:p>
                <a:pPr marL="1428750" lvl="1" indent="-457200"/>
                <a:r>
                  <a:rPr kumimoji="1" lang="en-US" altLang="ja-JP" dirty="0" smtClean="0"/>
                  <a:t>MHD</a:t>
                </a:r>
                <a:r>
                  <a:rPr kumimoji="1" lang="ja-JP" altLang="en-US" dirty="0" smtClean="0"/>
                  <a:t>では電流は必要に応じて流れる</a:t>
                </a:r>
                <a:endParaRPr kumimoji="1" lang="en-US" altLang="ja-JP" dirty="0" smtClean="0"/>
              </a:p>
              <a:p>
                <a:pPr marL="1428750" lvl="1" indent="-457200"/>
                <a:r>
                  <a:rPr lang="ja-JP" altLang="en-US" dirty="0"/>
                  <a:t>本来</a:t>
                </a:r>
                <a:r>
                  <a:rPr lang="ja-JP" altLang="en-US" dirty="0" smtClean="0"/>
                  <a:t>は粒子のドリフト電流を計算すべき</a:t>
                </a:r>
                <a:endParaRPr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BH</a:t>
                </a:r>
                <a:r>
                  <a:rPr lang="ja-JP" altLang="en-US" dirty="0" smtClean="0"/>
                  <a:t>磁気圏への応用（</a:t>
                </a:r>
                <a:r>
                  <a:rPr lang="en-US" altLang="ja-JP" dirty="0" err="1" smtClean="0"/>
                  <a:t>Toma</a:t>
                </a:r>
                <a:r>
                  <a:rPr lang="en-US" altLang="ja-JP" dirty="0" smtClean="0"/>
                  <a:t> &amp; </a:t>
                </a:r>
                <a:r>
                  <a:rPr lang="en-US" altLang="ja-JP" dirty="0" err="1" smtClean="0"/>
                  <a:t>Takahara</a:t>
                </a:r>
                <a:r>
                  <a:rPr lang="en-US" altLang="ja-JP" dirty="0" smtClean="0"/>
                  <a:t> 2016)</a:t>
                </a:r>
              </a:p>
              <a:p>
                <a:pPr lvl="1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dirty="0" smtClean="0"/>
                  <a:t>						</a:t>
                </a:r>
              </a:p>
              <a:p>
                <a:pPr lvl="1" indent="0">
                  <a:buNone/>
                </a:pP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8" t="-43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Impulsive acceleration</a:t>
            </a:r>
            <a:br>
              <a:rPr kumimoji="1" lang="en-US" altLang="ja-JP" dirty="0" smtClean="0"/>
            </a:br>
            <a:r>
              <a:rPr lang="en-US" altLang="ja-JP" sz="3600" dirty="0" err="1" smtClean="0">
                <a:solidFill>
                  <a:srgbClr val="00B050"/>
                </a:solidFill>
              </a:rPr>
              <a:t>Granot</a:t>
            </a:r>
            <a:r>
              <a:rPr lang="en-US" altLang="ja-JP" sz="3600" dirty="0" smtClean="0">
                <a:solidFill>
                  <a:srgbClr val="00B050"/>
                </a:solidFill>
              </a:rPr>
              <a:t>, </a:t>
            </a:r>
            <a:r>
              <a:rPr lang="en-US" altLang="ja-JP" sz="3600" dirty="0" err="1" smtClean="0">
                <a:solidFill>
                  <a:srgbClr val="00B050"/>
                </a:solidFill>
              </a:rPr>
              <a:t>Komissarov</a:t>
            </a:r>
            <a:r>
              <a:rPr lang="en-US" altLang="ja-JP" sz="3600" dirty="0" smtClean="0">
                <a:solidFill>
                  <a:srgbClr val="00B050"/>
                </a:solidFill>
              </a:rPr>
              <a:t> &amp; </a:t>
            </a:r>
            <a:r>
              <a:rPr lang="en-US" altLang="ja-JP" sz="3600" dirty="0" err="1">
                <a:solidFill>
                  <a:srgbClr val="00B050"/>
                </a:solidFill>
              </a:rPr>
              <a:t>S</a:t>
            </a:r>
            <a:r>
              <a:rPr lang="en-US" altLang="ja-JP" sz="3600" dirty="0" err="1" smtClean="0">
                <a:solidFill>
                  <a:srgbClr val="00B050"/>
                </a:solidFill>
              </a:rPr>
              <a:t>pitkosky</a:t>
            </a:r>
            <a:r>
              <a:rPr lang="en-US" altLang="ja-JP" sz="3600" dirty="0" smtClean="0">
                <a:solidFill>
                  <a:srgbClr val="00B050"/>
                </a:solidFill>
              </a:rPr>
              <a:t> (2011)</a:t>
            </a:r>
            <a:br>
              <a:rPr lang="en-US" altLang="ja-JP" sz="3600" dirty="0" smtClean="0">
                <a:solidFill>
                  <a:srgbClr val="00B050"/>
                </a:solidFill>
              </a:rPr>
            </a:br>
            <a:r>
              <a:rPr lang="en-US" altLang="ja-JP" sz="2700" dirty="0" err="1" smtClean="0">
                <a:solidFill>
                  <a:srgbClr val="00B050"/>
                </a:solidFill>
              </a:rPr>
              <a:t>Lyutikov</a:t>
            </a:r>
            <a:r>
              <a:rPr lang="en-US" altLang="ja-JP" sz="2700" dirty="0" smtClean="0">
                <a:solidFill>
                  <a:srgbClr val="00B050"/>
                </a:solidFill>
              </a:rPr>
              <a:t> &amp; Lister 2010, Levinson 2010</a:t>
            </a:r>
            <a:endParaRPr kumimoji="1" lang="ja-JP" altLang="en-US" sz="27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Time development of a single shell with the initial thickness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magnetization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𝜚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kumimoji="1" lang="ja-JP" altLang="en-US" dirty="0" smtClean="0"/>
                  <a:t> </a:t>
                </a:r>
                <a:endParaRPr lang="en-US" altLang="ja-JP" dirty="0" smtClean="0"/>
              </a:p>
              <a:p>
                <a:pPr marL="1428750" lvl="1" indent="-457200"/>
                <a:r>
                  <a:rPr lang="en-US" altLang="ja-JP" dirty="0" smtClean="0"/>
                  <a:t>one-dimensional; </a:t>
                </a:r>
                <a:r>
                  <a:rPr lang="en-US" altLang="ja-JP" dirty="0"/>
                  <a:t>perpendicular magnetic field </a:t>
                </a:r>
                <a:r>
                  <a:rPr lang="en-US" altLang="ja-JP" dirty="0" smtClean="0"/>
                  <a:t>;</a:t>
                </a:r>
              </a:p>
              <a:p>
                <a:pPr marL="1428750" lvl="1" indent="-457200"/>
                <a:r>
                  <a:rPr lang="en-US" altLang="ja-JP" dirty="0" smtClean="0"/>
                  <a:t>the front side is free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while the rear side is fixed</a:t>
                </a:r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Three phases: </a:t>
                </a:r>
                <a:r>
                  <a:rPr lang="en-US" altLang="ja-JP" dirty="0" smtClean="0"/>
                  <a:t>Initial self-similar acceleration</a:t>
                </a:r>
              </a:p>
              <a:p>
                <a:pPr marL="1428750" lvl="1" indent="-457200"/>
                <a:r>
                  <a:rPr lang="en-US" altLang="ja-JP" dirty="0" smtClean="0"/>
                  <a:t>Rarefaction wave from the front side</a:t>
                </a:r>
              </a:p>
              <a:p>
                <a:pPr marL="1428750" lvl="1" indent="-457200"/>
                <a:r>
                  <a:rPr lang="en-US" altLang="ja-JP" dirty="0" smtClean="0"/>
                  <a:t>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ja-JP" dirty="0" smtClean="0"/>
                  <a:t> 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Head formation phase</a:t>
                </a:r>
              </a:p>
              <a:p>
                <a:pPr marL="1428750" lvl="1" indent="-457200"/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Rarefaction wave reflected from the rear side</a:t>
                </a:r>
              </a:p>
              <a:p>
                <a:pPr marL="1428750" lvl="1" indent="-457200"/>
                <a:r>
                  <a:rPr lang="en-US" altLang="ja-JP" dirty="0" smtClean="0"/>
                  <a:t>Accelerating head with a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 accompanied by a tenuous tail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(momentum conservation between the head and the tail)</a:t>
                </a:r>
              </a:p>
              <a:p>
                <a:pPr marL="1428750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1428750" lvl="1" indent="-457200"/>
                <a:r>
                  <a:rPr lang="en-US" altLang="ja-JP" dirty="0"/>
                  <a:t>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/>
                    </m:sSup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4525963"/>
              </a:xfrm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293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00B050"/>
                </a:solidFill>
              </a:rPr>
              <a:t>Granot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 err="1">
                <a:solidFill>
                  <a:srgbClr val="00B050"/>
                </a:solidFill>
              </a:rPr>
              <a:t>Komissarov</a:t>
            </a:r>
            <a:r>
              <a:rPr lang="en-US" altLang="ja-JP" dirty="0">
                <a:solidFill>
                  <a:srgbClr val="00B050"/>
                </a:solidFill>
              </a:rPr>
              <a:t> &amp; </a:t>
            </a:r>
            <a:r>
              <a:rPr lang="en-US" altLang="ja-JP" dirty="0" err="1">
                <a:solidFill>
                  <a:srgbClr val="00B050"/>
                </a:solidFill>
              </a:rPr>
              <a:t>Spitkosky</a:t>
            </a:r>
            <a:r>
              <a:rPr lang="en-US" altLang="ja-JP" dirty="0">
                <a:solidFill>
                  <a:srgbClr val="00B050"/>
                </a:solidFill>
              </a:rPr>
              <a:t> (2011)</a:t>
            </a:r>
            <a:br>
              <a:rPr lang="en-US" altLang="ja-JP" dirty="0">
                <a:solidFill>
                  <a:srgbClr val="00B050"/>
                </a:solidFill>
              </a:rPr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76" y="1670148"/>
            <a:ext cx="8229600" cy="19270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3181"/>
            <a:ext cx="9444152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00B050"/>
                </a:solidFill>
              </a:rPr>
              <a:t>Granot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 err="1">
                <a:solidFill>
                  <a:srgbClr val="00B050"/>
                </a:solidFill>
              </a:rPr>
              <a:t>Komissarov</a:t>
            </a:r>
            <a:r>
              <a:rPr lang="en-US" altLang="ja-JP" dirty="0">
                <a:solidFill>
                  <a:srgbClr val="00B050"/>
                </a:solidFill>
              </a:rPr>
              <a:t> &amp; </a:t>
            </a:r>
            <a:r>
              <a:rPr lang="en-US" altLang="ja-JP" dirty="0" err="1">
                <a:solidFill>
                  <a:srgbClr val="00B050"/>
                </a:solidFill>
              </a:rPr>
              <a:t>Spitkosky</a:t>
            </a:r>
            <a:r>
              <a:rPr lang="en-US" altLang="ja-JP" dirty="0">
                <a:solidFill>
                  <a:srgbClr val="00B050"/>
                </a:solidFill>
              </a:rPr>
              <a:t> (2011)</a:t>
            </a:r>
            <a:br>
              <a:rPr lang="en-US" altLang="ja-JP" dirty="0">
                <a:solidFill>
                  <a:srgbClr val="00B050"/>
                </a:solidFill>
              </a:rPr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474" y="1634331"/>
            <a:ext cx="517905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ja-JP" altLang="en-US" dirty="0" smtClean="0"/>
                  <a:t>シェル後端の境界条件が重要</a:t>
                </a:r>
                <a:endParaRPr kumimoji="1"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ja-JP" dirty="0" smtClean="0"/>
                  <a:t>3</a:t>
                </a:r>
                <a:r>
                  <a:rPr lang="ja-JP" altLang="en-US" dirty="0" smtClean="0"/>
                  <a:t>次元だと中心が壁と同じ働きをするか？</a:t>
                </a:r>
                <a:endParaRPr kumimoji="1"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dirty="0" smtClean="0"/>
                  <a:t>External </a:t>
                </a:r>
                <a:r>
                  <a:rPr kumimoji="1" lang="en-US" altLang="ja-JP" dirty="0" smtClean="0"/>
                  <a:t>medium</a:t>
                </a:r>
                <a:r>
                  <a:rPr kumimoji="1" lang="ja-JP" altLang="en-US" dirty="0" smtClean="0"/>
                  <a:t>の影響</a:t>
                </a:r>
                <a:endParaRPr kumimoji="1"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　　なら真空中への膨張とみなせる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　（</a:t>
                </a:r>
                <a:r>
                  <a:rPr lang="en-US" altLang="ja-JP" dirty="0" err="1" smtClean="0"/>
                  <a:t>Lyutikov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2010</a:t>
                </a:r>
                <a:r>
                  <a:rPr lang="ja-JP" altLang="en-US" dirty="0" smtClean="0"/>
                  <a:t>）</a:t>
                </a:r>
                <a:endParaRPr lang="en-US" altLang="ja-JP" dirty="0" smtClean="0"/>
              </a:p>
              <a:p>
                <a:pPr marL="514350" indent="-514350">
                  <a:buFont typeface="Wingdings" panose="05000000000000000000" pitchFamily="2" charset="2"/>
                  <a:buChar char="l"/>
                </a:pPr>
                <a:r>
                  <a:rPr lang="en-US" altLang="ja-JP" dirty="0" smtClean="0"/>
                  <a:t>High σ </a:t>
                </a:r>
                <a:r>
                  <a:rPr lang="ja-JP" altLang="en-US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𝐺𝐽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r>
                  <a:rPr lang="ja-JP" altLang="en-US" dirty="0" smtClean="0"/>
                  <a:t>　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実現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r>
                  <a:rPr lang="ja-JP" altLang="en-US" dirty="0"/>
                  <a:t>　</a:t>
                </a:r>
                <a:r>
                  <a:rPr lang="ja-JP" altLang="en-US" dirty="0" smtClean="0"/>
                  <a:t>だと相対論的高温でない限りむしろアクリーションが起こるはず</a:t>
                </a:r>
                <a:endParaRPr lang="en-US" altLang="ja-JP" dirty="0"/>
              </a:p>
              <a:p>
                <a:pPr marL="14287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pPr marL="14287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𝐺𝐽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/>
                        </m:sSup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𝑐𝑒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den>
                            </m:f>
                          </m:e>
                        </m:d>
                      </m:e>
                      <m:sup/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69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6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Observational confrontations awaited</a:t>
            </a:r>
            <a:endParaRPr kumimoji="1" lang="ja-JP" altLang="en-US" dirty="0"/>
          </a:p>
        </p:txBody>
      </p:sp>
      <p:sp>
        <p:nvSpPr>
          <p:cNvPr id="4" name="二等辺三角形 3"/>
          <p:cNvSpPr/>
          <p:nvPr/>
        </p:nvSpPr>
        <p:spPr>
          <a:xfrm rot="16200000">
            <a:off x="2915983" y="1477760"/>
            <a:ext cx="2222376" cy="456042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763802" y="3717032"/>
            <a:ext cx="4560424" cy="40940"/>
          </a:xfrm>
          <a:prstGeom prst="line">
            <a:avLst/>
          </a:prstGeom>
          <a:ln w="889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4" idx="0"/>
          </p:cNvCxnSpPr>
          <p:nvPr/>
        </p:nvCxnSpPr>
        <p:spPr>
          <a:xfrm flipV="1">
            <a:off x="1746959" y="2132856"/>
            <a:ext cx="4560424" cy="16251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79497" y="3709285"/>
            <a:ext cx="4560424" cy="15432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307383" y="2132856"/>
            <a:ext cx="0" cy="51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307383" y="486916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588224" y="35733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Central slow core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5822" y="216481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Outer slow sheath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31075" y="28378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Main body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Fast envelope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flipH="1">
            <a:off x="3960020" y="3192506"/>
            <a:ext cx="1343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flipH="1">
            <a:off x="3197556" y="3397569"/>
            <a:ext cx="45719" cy="30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727818" y="3046950"/>
            <a:ext cx="408620" cy="61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638946" y="362949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3335" y="2449913"/>
            <a:ext cx="560881" cy="1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二等辺三角形 27"/>
          <p:cNvSpPr/>
          <p:nvPr/>
        </p:nvSpPr>
        <p:spPr>
          <a:xfrm>
            <a:off x="1494157" y="3808869"/>
            <a:ext cx="540060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154800" y="5160112"/>
                <a:ext cx="14003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Generation of shells</a:t>
                </a:r>
              </a:p>
              <a:p>
                <a:r>
                  <a:rPr lang="en-US" altLang="ja-JP" dirty="0" smtClean="0"/>
                  <a:t>High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0" y="5160112"/>
                <a:ext cx="140034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478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2444859" y="5160112"/>
                <a:ext cx="1404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Acceleration</a:t>
                </a:r>
              </a:p>
              <a:p>
                <a:r>
                  <a:rPr lang="en-US" altLang="ja-JP" dirty="0"/>
                  <a:t>o</a:t>
                </a:r>
                <a:r>
                  <a:rPr lang="en-US" altLang="ja-JP" dirty="0" smtClean="0"/>
                  <a:t>f shells </a:t>
                </a:r>
              </a:p>
              <a:p>
                <a:r>
                  <a:rPr kumimoji="1" lang="en-US" altLang="ja-JP" dirty="0" smtClean="0"/>
                  <a:t>Low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59" y="5160112"/>
                <a:ext cx="140488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3463" t="-3289" r="-433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3664910" y="5363072"/>
            <a:ext cx="148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Shell Collision  </a:t>
            </a:r>
          </a:p>
          <a:p>
            <a:r>
              <a:rPr kumimoji="1" lang="en-US" altLang="ja-JP" dirty="0" smtClean="0"/>
              <a:t>blazar zone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53684" y="536408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Further shell merging</a:t>
            </a:r>
          </a:p>
          <a:p>
            <a:r>
              <a:rPr lang="en-US" altLang="ja-JP" dirty="0" smtClean="0"/>
              <a:t>Radio knots</a:t>
            </a:r>
            <a:endParaRPr kumimoji="1" lang="ja-JP" altLang="en-US" dirty="0"/>
          </a:p>
        </p:txBody>
      </p:sp>
      <p:cxnSp>
        <p:nvCxnSpPr>
          <p:cNvPr id="34" name="直線コネクタ 33"/>
          <p:cNvCxnSpPr>
            <a:stCxn id="25" idx="6"/>
          </p:cNvCxnSpPr>
          <p:nvPr/>
        </p:nvCxnSpPr>
        <p:spPr>
          <a:xfrm flipV="1">
            <a:off x="1854970" y="2646783"/>
            <a:ext cx="4452413" cy="1090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二等辺三角形 36"/>
          <p:cNvSpPr/>
          <p:nvPr/>
        </p:nvSpPr>
        <p:spPr>
          <a:xfrm rot="15134463">
            <a:off x="3791467" y="707520"/>
            <a:ext cx="648072" cy="4576420"/>
          </a:xfrm>
          <a:prstGeom prst="triangle">
            <a:avLst>
              <a:gd name="adj" fmla="val 515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rot="17185343">
            <a:off x="3728941" y="2169373"/>
            <a:ext cx="648072" cy="4576420"/>
          </a:xfrm>
          <a:prstGeom prst="triangle">
            <a:avLst>
              <a:gd name="adj" fmla="val 515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40456" y="1676362"/>
            <a:ext cx="244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External medium</a:t>
            </a:r>
          </a:p>
          <a:p>
            <a:r>
              <a:rPr lang="en-US" altLang="ja-JP" dirty="0" smtClean="0"/>
              <a:t>Pressure confinement</a:t>
            </a:r>
          </a:p>
          <a:p>
            <a:r>
              <a:rPr kumimoji="1" lang="en-US" altLang="ja-JP" dirty="0" smtClean="0"/>
              <a:t>Determine the jet shape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8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ブレーザーと電波銀河の</a:t>
            </a:r>
            <a:r>
              <a:rPr lang="ja-JP" altLang="en-US" dirty="0" smtClean="0"/>
              <a:t>統一描像 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kumimoji="1" lang="en-US" altLang="ja-JP" dirty="0" smtClean="0"/>
                  <a:t>Spine-envelop-sheath model</a:t>
                </a:r>
              </a:p>
              <a:p>
                <a:r>
                  <a:rPr lang="en-US" altLang="ja-JP" dirty="0" smtClean="0"/>
                  <a:t>	Spine</a:t>
                </a:r>
                <a:r>
                  <a:rPr lang="ja-JP" altLang="en-US" dirty="0" smtClean="0"/>
                  <a:t>と</a:t>
                </a:r>
                <a:r>
                  <a:rPr lang="en-US" altLang="ja-JP" dirty="0" smtClean="0"/>
                  <a:t>sheath</a:t>
                </a:r>
                <a:r>
                  <a:rPr lang="ja-JP" altLang="en-US" dirty="0" smtClean="0"/>
                  <a:t>は非相対論的で </a:t>
                </a:r>
                <a:r>
                  <a:rPr lang="en-US" altLang="ja-JP" dirty="0" smtClean="0"/>
                  <a:t>high σ</a:t>
                </a:r>
              </a:p>
              <a:p>
                <a:r>
                  <a:rPr kumimoji="1" lang="en-US" altLang="ja-JP" dirty="0" smtClean="0"/>
                  <a:t>	envelope</a:t>
                </a:r>
                <a:r>
                  <a:rPr kumimoji="1" lang="ja-JP" altLang="en-US" dirty="0" smtClean="0"/>
                  <a:t>は相対論的（</a:t>
                </a:r>
                <a:r>
                  <a:rPr lang="en-US" altLang="ja-JP" dirty="0" smtClean="0"/>
                  <a:t>Γ=10-20</a:t>
                </a:r>
                <a:r>
                  <a:rPr lang="ja-JP" altLang="en-US" dirty="0" smtClean="0"/>
                  <a:t>）で </a:t>
                </a:r>
                <a:r>
                  <a:rPr lang="en-US" altLang="ja-JP" dirty="0" smtClean="0"/>
                  <a:t>low σ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M87</a:t>
                </a:r>
                <a:r>
                  <a:rPr lang="ja-JP" altLang="en-US" dirty="0" smtClean="0"/>
                  <a:t>など電波銀河のスペクトルフィットに</a:t>
                </a:r>
                <a:endParaRPr lang="en-US" altLang="ja-JP" dirty="0" smtClean="0"/>
              </a:p>
              <a:p>
                <a:r>
                  <a:rPr kumimoji="1" lang="en-US" altLang="ja-JP" dirty="0" smtClean="0"/>
                  <a:t>           unseen envelope</a:t>
                </a:r>
                <a:r>
                  <a:rPr kumimoji="1" lang="ja-JP" altLang="en-US" dirty="0" smtClean="0"/>
                  <a:t>成分からの外部光子を取り入れる</a:t>
                </a:r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debeamed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blazar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blazar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syn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sheath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           </a:t>
                </a:r>
                <a:r>
                  <a:rPr lang="ja-JP" altLang="en-US" dirty="0" smtClean="0"/>
                  <a:t>どちらが優勢かは</a:t>
                </a:r>
                <a:r>
                  <a:rPr lang="en-US" altLang="ja-JP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blazar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sheath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　による</a:t>
                </a: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ブレーザーと電波銀河の</a:t>
            </a:r>
            <a:r>
              <a:rPr lang="ja-JP" altLang="en-US" dirty="0" smtClean="0"/>
              <a:t>統一描像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ja-JP" altLang="en-US" dirty="0" smtClean="0"/>
                  <a:t>ブレーザーの</a:t>
                </a:r>
                <a:r>
                  <a:rPr lang="ja-JP" altLang="en-US" dirty="0"/>
                  <a:t>スペクトルフィットに</a:t>
                </a:r>
                <a:endParaRPr lang="en-US" altLang="ja-JP" dirty="0"/>
              </a:p>
              <a:p>
                <a:r>
                  <a:rPr lang="en-US" altLang="ja-JP" dirty="0"/>
                  <a:t>    </a:t>
                </a:r>
                <a:r>
                  <a:rPr lang="en-US" altLang="ja-JP" dirty="0" smtClean="0"/>
                  <a:t>unseen sheath</a:t>
                </a:r>
                <a:r>
                  <a:rPr lang="ja-JP" altLang="en-US" dirty="0" smtClean="0"/>
                  <a:t>成分</a:t>
                </a:r>
                <a:r>
                  <a:rPr lang="ja-JP" altLang="en-US" dirty="0"/>
                  <a:t>からの外部光子を取り入れる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sheath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sheath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syn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blazar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r>
                        <a:rPr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 smtClean="0"/>
                  <a:t>HBL</a:t>
                </a:r>
                <a:r>
                  <a:rPr lang="ja-JP" altLang="en-US" dirty="0" smtClean="0"/>
                  <a:t>でもスペクトルの</a:t>
                </a:r>
                <a:r>
                  <a:rPr lang="ja-JP" altLang="en-US" dirty="0"/>
                  <a:t>一部</a:t>
                </a:r>
                <a:r>
                  <a:rPr lang="ja-JP" altLang="en-US" dirty="0" smtClean="0"/>
                  <a:t>に外部コンプトン</a:t>
                </a:r>
                <a:r>
                  <a:rPr lang="ja-JP" altLang="en-US" dirty="0"/>
                  <a:t>成分</a:t>
                </a:r>
                <a:r>
                  <a:rPr lang="ja-JP" altLang="en-US" dirty="0" smtClean="0"/>
                  <a:t>が現われうる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291" r="-1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粒子加速機構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lang="ja-JP" altLang="en-US" dirty="0"/>
              <a:t>電子の</a:t>
            </a:r>
            <a:r>
              <a:rPr lang="ja-JP" altLang="en-US" dirty="0" smtClean="0"/>
              <a:t>最大</a:t>
            </a:r>
            <a:r>
              <a:rPr lang="ja-JP" altLang="en-US" dirty="0"/>
              <a:t>エネルギ</a:t>
            </a:r>
            <a:r>
              <a:rPr lang="ja-JP" altLang="en-US" dirty="0" smtClean="0"/>
              <a:t>ーの謎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kumimoji="1" lang="ja-JP" altLang="en-US" dirty="0" smtClean="0"/>
              <a:t>陽子</a:t>
            </a:r>
            <a:r>
              <a:rPr kumimoji="1" lang="ja-JP" altLang="en-US" dirty="0" smtClean="0"/>
              <a:t>成分</a:t>
            </a:r>
            <a:endParaRPr kumimoji="1" lang="en-US" altLang="ja-JP" dirty="0" smtClean="0"/>
          </a:p>
          <a:p>
            <a:r>
              <a:rPr lang="ja-JP" altLang="en-US" dirty="0" smtClean="0"/>
              <a:t>バルク加速機構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kumimoji="1" lang="ja-JP" altLang="en-US" dirty="0" smtClean="0"/>
              <a:t>非定常と定常</a:t>
            </a:r>
            <a:endParaRPr kumimoji="1" lang="en-US" altLang="ja-JP" dirty="0" smtClean="0"/>
          </a:p>
          <a:p>
            <a:r>
              <a:rPr lang="ja-JP" altLang="en-US" dirty="0"/>
              <a:t>ブレーザ</a:t>
            </a:r>
            <a:r>
              <a:rPr lang="ja-JP" altLang="en-US" dirty="0" smtClean="0"/>
              <a:t>ーと電波銀河の統一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lang="en-US" altLang="ja-JP" dirty="0" smtClean="0"/>
              <a:t>high σ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relativistic envelope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low σ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non-relativistic sheath and spine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7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多波長観測の到達点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Ｘ線・ガンマ線</a:t>
            </a:r>
            <a:endParaRPr kumimoji="1" lang="en-US" altLang="ja-JP" dirty="0" smtClean="0"/>
          </a:p>
          <a:p>
            <a:pPr marL="1485900" lvl="1"/>
            <a:r>
              <a:rPr lang="ja-JP" altLang="en-US" dirty="0" smtClean="0"/>
              <a:t>スペクトル</a:t>
            </a:r>
            <a:endParaRPr lang="en-US" altLang="ja-JP" dirty="0" smtClean="0"/>
          </a:p>
          <a:p>
            <a:pPr marL="1485900" lvl="1"/>
            <a:r>
              <a:rPr lang="ja-JP" altLang="en-US" dirty="0" smtClean="0"/>
              <a:t>時間変動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電波ＶＬＢＩ</a:t>
            </a:r>
            <a:endParaRPr lang="en-US" altLang="ja-JP" dirty="0" smtClean="0"/>
          </a:p>
          <a:p>
            <a:pPr marL="1485900" lvl="1"/>
            <a:r>
              <a:rPr lang="ja-JP" altLang="en-US" dirty="0" smtClean="0"/>
              <a:t>地平面に迫る</a:t>
            </a:r>
            <a:endParaRPr lang="en-US" altLang="ja-JP" dirty="0" smtClean="0"/>
          </a:p>
          <a:p>
            <a:pPr marL="1485900" lvl="1"/>
            <a:r>
              <a:rPr lang="ja-JP" altLang="en-US" dirty="0" smtClean="0"/>
              <a:t>横方向の構造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広範な視線角の天体</a:t>
            </a:r>
            <a:endParaRPr lang="en-US" altLang="ja-JP" dirty="0" smtClean="0"/>
          </a:p>
          <a:p>
            <a:pPr marL="1485900" lvl="1"/>
            <a:r>
              <a:rPr lang="en-US" altLang="ja-JP" dirty="0" smtClean="0"/>
              <a:t>Unification Scheme</a:t>
            </a:r>
          </a:p>
          <a:p>
            <a:pPr marL="1485900" lvl="1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33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078831"/>
            <a:ext cx="5027840" cy="3167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83772" y="1261382"/>
            <a:ext cx="3502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Mrk421</a:t>
            </a:r>
            <a:r>
              <a:rPr lang="ja-JP" altLang="en-US" sz="1350" dirty="0"/>
              <a:t> </a:t>
            </a:r>
            <a:r>
              <a:rPr lang="en-US" altLang="ja-JP" sz="1350" dirty="0"/>
              <a:t>(</a:t>
            </a:r>
            <a:r>
              <a:rPr lang="en-US" altLang="ja-JP" sz="1350" dirty="0" err="1"/>
              <a:t>Abdo</a:t>
            </a:r>
            <a:r>
              <a:rPr lang="ja-JP" altLang="en-US" sz="1350" dirty="0"/>
              <a:t> </a:t>
            </a:r>
            <a:r>
              <a:rPr lang="en-US" altLang="ja-JP" sz="1350" dirty="0"/>
              <a:t>et</a:t>
            </a:r>
            <a:r>
              <a:rPr lang="ja-JP" altLang="en-US" sz="1350" dirty="0"/>
              <a:t> </a:t>
            </a:r>
            <a:r>
              <a:rPr lang="en-US" altLang="ja-JP" sz="1350" dirty="0"/>
              <a:t>al.</a:t>
            </a:r>
            <a:r>
              <a:rPr lang="ja-JP" altLang="en-US" sz="1350" dirty="0"/>
              <a:t> </a:t>
            </a:r>
            <a:r>
              <a:rPr lang="en-US" altLang="ja-JP" sz="1350" dirty="0"/>
              <a:t>2012)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6110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79499"/>
            <a:ext cx="8191500" cy="58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000" y="127000"/>
            <a:ext cx="825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200">
                <a:ea typeface="ＭＳ Ｐゴシック" panose="020B0600070205080204" pitchFamily="50" charset="-128"/>
              </a:rPr>
              <a:t>Figure 3 from High-sensitivity 86 GHz (3.5 mm) VLBI Observations of M87: Deep Imaging of the Jet Base at a Resolution of 10 Schwarzschild Radii</a:t>
            </a:r>
          </a:p>
          <a:p>
            <a:pPr eaLnBrk="1" hangingPunct="1"/>
            <a:r>
              <a:rPr lang="en-US" altLang="ja-JP" sz="1200">
                <a:ea typeface="ＭＳ Ｐゴシック" panose="020B0600070205080204" pitchFamily="50" charset="-128"/>
              </a:rPr>
              <a:t>Kazuhiro Hada et al. 2016 ApJ 817 131 doi:10.3847/0004-637X/817/2/131</a:t>
            </a:r>
          </a:p>
        </p:txBody>
      </p:sp>
    </p:spTree>
    <p:extLst>
      <p:ext uri="{BB962C8B-B14F-4D97-AF65-F5344CB8AC3E}">
        <p14:creationId xmlns:p14="http://schemas.microsoft.com/office/powerpoint/2010/main" val="1683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-56388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ja-JP" altLang="ja-JP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33" b="49133"/>
          <a:stretch/>
        </p:blipFill>
        <p:spPr bwMode="auto">
          <a:xfrm>
            <a:off x="0" y="-3339752"/>
            <a:ext cx="6127724" cy="82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372200" y="1051560"/>
            <a:ext cx="25273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dirty="0" smtClean="0"/>
              <a:t>From: Pilot </a:t>
            </a:r>
            <a:r>
              <a:rPr lang="en-US" altLang="ja-JP" dirty="0" err="1" smtClean="0"/>
              <a:t>KaVA</a:t>
            </a:r>
            <a:r>
              <a:rPr lang="en-US" altLang="ja-JP" dirty="0" smtClean="0"/>
              <a:t> monitoring on the M 87 jet: Confirming the inner jet structure and superluminal motions at sub-pc scales</a:t>
            </a:r>
          </a:p>
          <a:p>
            <a:pPr eaLnBrk="1" hangingPunct="1"/>
            <a:r>
              <a:rPr lang="en-US" altLang="ja-JP" sz="1600" dirty="0" err="1" smtClean="0"/>
              <a:t>Publ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Astron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Soc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Jpn</a:t>
            </a:r>
            <a:r>
              <a:rPr lang="en-US" altLang="ja-JP" sz="1600" dirty="0" smtClean="0"/>
              <a:t> Nihon </a:t>
            </a:r>
            <a:r>
              <a:rPr lang="en-US" altLang="ja-JP" sz="1600" dirty="0" err="1" smtClean="0"/>
              <a:t>Tenmon</a:t>
            </a:r>
            <a:r>
              <a:rPr lang="en-US" altLang="ja-JP" sz="1600" dirty="0" smtClean="0"/>
              <a:t> Gakkai. 2017;69(4). doi:10.1093/</a:t>
            </a:r>
            <a:r>
              <a:rPr lang="en-US" altLang="ja-JP" sz="1600" dirty="0" err="1" smtClean="0"/>
              <a:t>pasj</a:t>
            </a:r>
            <a:r>
              <a:rPr lang="en-US" altLang="ja-JP" sz="1600" dirty="0" smtClean="0"/>
              <a:t>/psx054</a:t>
            </a:r>
          </a:p>
          <a:p>
            <a:pPr eaLnBrk="1" hangingPunct="1"/>
            <a:r>
              <a:rPr lang="en-US" altLang="ja-JP" sz="1600" dirty="0" err="1" smtClean="0"/>
              <a:t>Publ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Astron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Soc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Jpn</a:t>
            </a:r>
            <a:r>
              <a:rPr lang="en-US" altLang="ja-JP" sz="1600" dirty="0" smtClean="0"/>
              <a:t> Nihon </a:t>
            </a:r>
            <a:r>
              <a:rPr lang="en-US" altLang="ja-JP" sz="1600" dirty="0" err="1" smtClean="0"/>
              <a:t>Tenmon</a:t>
            </a:r>
            <a:r>
              <a:rPr lang="en-US" altLang="ja-JP" sz="1600" dirty="0" smtClean="0"/>
              <a:t> Gakkai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標準モデル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428750" lvl="1" indent="-457200"/>
                <a:r>
                  <a:rPr kumimoji="1" lang="en-US" altLang="ja-JP" dirty="0" smtClean="0"/>
                  <a:t>One-zone </a:t>
                </a:r>
                <a:r>
                  <a:rPr kumimoji="1" lang="en-US" altLang="ja-JP" dirty="0" err="1" smtClean="0"/>
                  <a:t>leptonic</a:t>
                </a:r>
                <a:r>
                  <a:rPr kumimoji="1" lang="en-US" altLang="ja-JP" dirty="0" smtClean="0"/>
                  <a:t> scenario</a:t>
                </a:r>
              </a:p>
              <a:p>
                <a:pPr marL="1428750" lvl="1" indent="-457200"/>
                <a:r>
                  <a:rPr lang="en-US" altLang="ja-JP" dirty="0" smtClean="0"/>
                  <a:t>Synchrotron + inverse </a:t>
                </a:r>
                <a:r>
                  <a:rPr lang="en-US" altLang="ja-JP" dirty="0" smtClean="0"/>
                  <a:t>Compton</a:t>
                </a:r>
                <a:endParaRPr lang="en-US" altLang="ja-JP" dirty="0" smtClean="0"/>
              </a:p>
              <a:p>
                <a:pPr marL="1428750" lvl="1" indent="-457200"/>
                <a:r>
                  <a:rPr kumimoji="1" lang="en-US" altLang="ja-JP" dirty="0" smtClean="0"/>
                  <a:t>Relativistic beaming </a:t>
                </a:r>
              </a:p>
              <a:p>
                <a:pPr marL="1428750" lvl="1" indent="-457200"/>
                <a:endParaRPr lang="en-US" altLang="ja-JP" dirty="0"/>
              </a:p>
              <a:p>
                <a:pPr marL="1428750" lvl="1" indent="-457200"/>
                <a:r>
                  <a:rPr kumimoji="1" lang="en-US" altLang="ja-JP" dirty="0" smtClean="0"/>
                  <a:t>Kinetic power dominant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𝑚𝑎𝑔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　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low σ</a:t>
                </a:r>
              </a:p>
              <a:p>
                <a:pPr marL="1428750" lvl="1" indent="-457200"/>
                <a:r>
                  <a:rPr lang="en-US" altLang="ja-JP" dirty="0" smtClean="0"/>
                  <a:t>Various sources of soft </a:t>
                </a:r>
                <a:r>
                  <a:rPr lang="en-US" altLang="ja-JP" dirty="0" smtClean="0"/>
                  <a:t>photons</a:t>
                </a:r>
              </a:p>
              <a:p>
                <a:pPr marL="1428750" lvl="1" indent="-457200"/>
                <a:endParaRPr lang="en-US" altLang="ja-JP" dirty="0" smtClean="0"/>
              </a:p>
              <a:p>
                <a:pPr marL="1428750" lvl="1" indent="-457200"/>
                <a:r>
                  <a:rPr lang="en-US" altLang="ja-JP" dirty="0"/>
                  <a:t>Internal shock scenario</a:t>
                </a:r>
                <a:endParaRPr kumimoji="1" lang="en-US" altLang="ja-JP" dirty="0" smtClean="0"/>
              </a:p>
              <a:p>
                <a:pPr lvl="1" indent="0">
                  <a:buNone/>
                </a:pPr>
                <a:endParaRPr kumimoji="1" lang="en-US" altLang="ja-JP" dirty="0" smtClean="0"/>
              </a:p>
              <a:p>
                <a:pPr marL="457200" indent="-457200"/>
                <a:endParaRPr kumimoji="1" lang="en-US" altLang="ja-JP" dirty="0" smtClean="0"/>
              </a:p>
              <a:p>
                <a:pPr marL="457200" indent="-457200"/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" y="980728"/>
            <a:ext cx="3816424" cy="36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550118" cy="34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15616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岩清水修論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83817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Asano et al. (2013) accepted for </a:t>
            </a:r>
            <a:r>
              <a:rPr kumimoji="1" lang="en-US" altLang="ja-JP" dirty="0" err="1" smtClean="0"/>
              <a:t>Ap.J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485</Words>
  <Application>Microsoft Office PowerPoint</Application>
  <PresentationFormat>画面に合わせる (4:3)</PresentationFormat>
  <Paragraphs>253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Wingdings</vt:lpstr>
      <vt:lpstr>5_デザインの設定</vt:lpstr>
      <vt:lpstr>デザインの設定</vt:lpstr>
      <vt:lpstr>4_デザインの設定</vt:lpstr>
      <vt:lpstr>6_デザインの設定</vt:lpstr>
      <vt:lpstr>8_デザインの設定</vt:lpstr>
      <vt:lpstr>1_デザインの設定</vt:lpstr>
      <vt:lpstr>ブレーザー研究の今後</vt:lpstr>
      <vt:lpstr>Outline</vt:lpstr>
      <vt:lpstr>PowerPoint プレゼンテーション</vt:lpstr>
      <vt:lpstr>多波長観測の到達点</vt:lpstr>
      <vt:lpstr>PowerPoint プレゼンテーション</vt:lpstr>
      <vt:lpstr>PowerPoint プレゼンテーション</vt:lpstr>
      <vt:lpstr>PowerPoint プレゼンテーション</vt:lpstr>
      <vt:lpstr>標準モデル</vt:lpstr>
      <vt:lpstr>PowerPoint プレゼンテーション</vt:lpstr>
      <vt:lpstr>Internal Shock Scenario</vt:lpstr>
      <vt:lpstr>いくつかの問題 </vt:lpstr>
      <vt:lpstr>2006 July 28 flare of 2155-304 Aharonian et al. 2007 </vt:lpstr>
      <vt:lpstr>さまざまな提案</vt:lpstr>
      <vt:lpstr>電子の最大エネルギー</vt:lpstr>
      <vt:lpstr>ジェット形成機構</vt:lpstr>
      <vt:lpstr>An example of numerical simulations McKinney (2006) M.N. 368, 1561 </vt:lpstr>
      <vt:lpstr>Komissarov, Barkov, Vlahakis &amp; Konigl (2007) M.N. 380, 51</vt:lpstr>
      <vt:lpstr>PowerPoint プレゼンテーション</vt:lpstr>
      <vt:lpstr>  magnetic field strength </vt:lpstr>
      <vt:lpstr>Bulk acceleration and Poynting to kinetic conversion</vt:lpstr>
      <vt:lpstr>定常問題と非定常問題 1</vt:lpstr>
      <vt:lpstr>定常問題と非定常問題　2</vt:lpstr>
      <vt:lpstr>磁気圏でのプラズマ加速 (ミンコフスキー空間)</vt:lpstr>
      <vt:lpstr>フォースフリープラズマと真空との 境界条件</vt:lpstr>
      <vt:lpstr>PowerPoint プレゼンテーション</vt:lpstr>
      <vt:lpstr>Impulsive acceleration Granot, Komissarov &amp; Spitkosky (2011) Lyutikov &amp; Lister 2010, Levinson 2010</vt:lpstr>
      <vt:lpstr>Granot, Komissarov &amp; Spitkosky (2011) </vt:lpstr>
      <vt:lpstr>Granot, Komissarov &amp; Spitkosky (2011) </vt:lpstr>
      <vt:lpstr>補足</vt:lpstr>
      <vt:lpstr>Observational confrontations awaited</vt:lpstr>
      <vt:lpstr>ブレーザーと電波銀河の統一描像 1</vt:lpstr>
      <vt:lpstr>ブレーザーと電波銀河の統一描像 2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AGNジェット形成理論</dc:title>
  <dc:creator>takahara</dc:creator>
  <cp:lastModifiedBy>高原文郎</cp:lastModifiedBy>
  <cp:revision>313</cp:revision>
  <cp:lastPrinted>2016-01-11T08:53:49Z</cp:lastPrinted>
  <dcterms:created xsi:type="dcterms:W3CDTF">2011-09-06T03:52:11Z</dcterms:created>
  <dcterms:modified xsi:type="dcterms:W3CDTF">2018-02-27T08:35:58Z</dcterms:modified>
</cp:coreProperties>
</file>